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omforta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mfortaa-bold.fntdata"/><Relationship Id="rId6" Type="http://schemas.openxmlformats.org/officeDocument/2006/relationships/slide" Target="slides/slide1.xml"/><Relationship Id="rId18" Type="http://schemas.openxmlformats.org/officeDocument/2006/relationships/font" Target="fonts/Comforta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253a5b7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253a5b7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d64b9071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fd64b9071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253a5b768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10253a5b76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2516285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2516285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253a5b76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0253a5b76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53a5b76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0253a5b76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drive.google.com/file/d/1rnCO5dAmj6s9xVlye4NvloNYo62K-vL9/view"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81350" y="405375"/>
            <a:ext cx="8781300" cy="507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accent5"/>
                </a:solidFill>
                <a:latin typeface="Arial"/>
                <a:ea typeface="Arial"/>
                <a:cs typeface="Arial"/>
                <a:sym typeface="Arial"/>
              </a:rPr>
              <a:t>Introduction to Robotics ME 639:</a:t>
            </a:r>
            <a:r>
              <a:rPr b="1" i="0" lang="en" sz="2100" u="none" cap="none" strike="noStrike">
                <a:solidFill>
                  <a:srgbClr val="000000"/>
                </a:solidFill>
                <a:latin typeface="Arial"/>
                <a:ea typeface="Arial"/>
                <a:cs typeface="Arial"/>
                <a:sym typeface="Arial"/>
              </a:rPr>
              <a:t> </a:t>
            </a:r>
            <a:r>
              <a:rPr b="1" i="0" lang="en" sz="2100" u="none" cap="none" strike="noStrike">
                <a:solidFill>
                  <a:schemeClr val="dk1"/>
                </a:solidFill>
                <a:latin typeface="Arial"/>
                <a:ea typeface="Arial"/>
                <a:cs typeface="Arial"/>
                <a:sym typeface="Arial"/>
              </a:rPr>
              <a:t>Industrial Project Presentation 2</a:t>
            </a:r>
            <a:endParaRPr b="0" i="0" sz="2100" u="none" cap="none" strike="noStrike">
              <a:solidFill>
                <a:schemeClr val="dk1"/>
              </a:solidFill>
              <a:latin typeface="Arial"/>
              <a:ea typeface="Arial"/>
              <a:cs typeface="Arial"/>
              <a:sym typeface="Arial"/>
            </a:endParaRPr>
          </a:p>
        </p:txBody>
      </p:sp>
      <p:pic>
        <p:nvPicPr>
          <p:cNvPr id="55" name="Google Shape;55;p13"/>
          <p:cNvPicPr preferRelativeResize="0"/>
          <p:nvPr/>
        </p:nvPicPr>
        <p:blipFill rotWithShape="1">
          <a:blip r:embed="rId3">
            <a:alphaModFix/>
          </a:blip>
          <a:srcRect b="0" l="0" r="0" t="0"/>
          <a:stretch/>
        </p:blipFill>
        <p:spPr>
          <a:xfrm>
            <a:off x="3892625" y="3767900"/>
            <a:ext cx="1358750" cy="1336474"/>
          </a:xfrm>
          <a:prstGeom prst="rect">
            <a:avLst/>
          </a:prstGeom>
          <a:noFill/>
          <a:ln>
            <a:noFill/>
          </a:ln>
        </p:spPr>
      </p:pic>
      <p:sp>
        <p:nvSpPr>
          <p:cNvPr id="56" name="Google Shape;56;p13"/>
          <p:cNvSpPr txBox="1"/>
          <p:nvPr/>
        </p:nvSpPr>
        <p:spPr>
          <a:xfrm>
            <a:off x="1614300" y="1047400"/>
            <a:ext cx="59154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chemeClr val="accent5"/>
                </a:solidFill>
                <a:latin typeface="Arial"/>
                <a:ea typeface="Arial"/>
                <a:cs typeface="Arial"/>
                <a:sym typeface="Arial"/>
              </a:rPr>
              <a:t>Project Title:</a:t>
            </a:r>
            <a:r>
              <a:rPr b="1" i="0" lang="en" sz="2500" u="none" cap="none" strike="noStrike">
                <a:solidFill>
                  <a:srgbClr val="000000"/>
                </a:solidFill>
                <a:latin typeface="Arial"/>
                <a:ea typeface="Arial"/>
                <a:cs typeface="Arial"/>
                <a:sym typeface="Arial"/>
              </a:rPr>
              <a:t> Pill Picking Robot</a:t>
            </a:r>
            <a:endParaRPr b="1" i="0" sz="2500" u="none" cap="none" strike="noStrike">
              <a:solidFill>
                <a:srgbClr val="000000"/>
              </a:solidFill>
              <a:latin typeface="Arial"/>
              <a:ea typeface="Arial"/>
              <a:cs typeface="Arial"/>
              <a:sym typeface="Arial"/>
            </a:endParaRPr>
          </a:p>
        </p:txBody>
      </p:sp>
      <p:sp>
        <p:nvSpPr>
          <p:cNvPr id="57" name="Google Shape;57;p13"/>
          <p:cNvSpPr txBox="1"/>
          <p:nvPr/>
        </p:nvSpPr>
        <p:spPr>
          <a:xfrm>
            <a:off x="181350" y="1905500"/>
            <a:ext cx="8781300" cy="1877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accent5"/>
                </a:solidFill>
                <a:latin typeface="Arial"/>
                <a:ea typeface="Arial"/>
                <a:cs typeface="Arial"/>
                <a:sym typeface="Arial"/>
              </a:rPr>
              <a:t>Team Name: </a:t>
            </a:r>
            <a:r>
              <a:rPr b="1" lang="en" sz="2100">
                <a:solidFill>
                  <a:schemeClr val="dk1"/>
                </a:solidFill>
              </a:rPr>
              <a:t>Bots</a:t>
            </a:r>
            <a:endParaRPr b="1" i="0" sz="16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5"/>
                </a:solidFill>
                <a:latin typeface="Arial"/>
                <a:ea typeface="Arial"/>
                <a:cs typeface="Arial"/>
                <a:sym typeface="Arial"/>
              </a:rPr>
              <a:t>Team Members:</a:t>
            </a:r>
            <a:r>
              <a:rPr b="1" i="0" lang="en" sz="2000" u="none" cap="none" strike="noStrike">
                <a:solidFill>
                  <a:srgbClr val="000000"/>
                </a:solidFill>
                <a:latin typeface="Arial"/>
                <a:ea typeface="Arial"/>
                <a:cs typeface="Arial"/>
                <a:sym typeface="Arial"/>
              </a:rPr>
              <a:t> </a:t>
            </a:r>
            <a:r>
              <a:rPr b="1" lang="en" sz="2000"/>
              <a:t>Shardul</a:t>
            </a:r>
            <a:r>
              <a:rPr b="1" i="0" lang="en" sz="2000" u="none" cap="none" strike="noStrike">
                <a:solidFill>
                  <a:srgbClr val="000000"/>
                </a:solidFill>
                <a:latin typeface="Arial"/>
                <a:ea typeface="Arial"/>
                <a:cs typeface="Arial"/>
                <a:sym typeface="Arial"/>
              </a:rPr>
              <a:t>, </a:t>
            </a:r>
            <a:r>
              <a:rPr b="1" lang="en" sz="2000"/>
              <a:t>Prathamesh</a:t>
            </a:r>
            <a:r>
              <a:rPr b="1" i="0" lang="en" sz="2000" u="none" cap="none" strike="noStrike">
                <a:solidFill>
                  <a:srgbClr val="000000"/>
                </a:solidFill>
                <a:latin typeface="Arial"/>
                <a:ea typeface="Arial"/>
                <a:cs typeface="Arial"/>
                <a:sym typeface="Arial"/>
              </a:rPr>
              <a:t> and </a:t>
            </a:r>
            <a:r>
              <a:rPr b="1" lang="en" sz="2000"/>
              <a:t>Nikhil</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5"/>
                </a:solidFill>
                <a:latin typeface="Arial"/>
                <a:ea typeface="Arial"/>
                <a:cs typeface="Arial"/>
                <a:sym typeface="Arial"/>
              </a:rPr>
              <a:t>Instructor:</a:t>
            </a:r>
            <a:r>
              <a:rPr b="1" i="0" lang="en" sz="1800" u="none" cap="none" strike="noStrike">
                <a:solidFill>
                  <a:srgbClr val="000000"/>
                </a:solidFill>
                <a:latin typeface="Arial"/>
                <a:ea typeface="Arial"/>
                <a:cs typeface="Arial"/>
                <a:sym typeface="Arial"/>
              </a:rPr>
              <a:t> Prof. Harish PM</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chemeClr val="accent5"/>
                </a:solidFill>
                <a:latin typeface="Arial"/>
                <a:ea typeface="Arial"/>
                <a:cs typeface="Arial"/>
                <a:sym typeface="Arial"/>
              </a:rPr>
              <a:t>Teaching Assistant:</a:t>
            </a:r>
            <a:r>
              <a:rPr b="1" i="0" lang="en" sz="1700" u="none" cap="none" strike="noStrike">
                <a:solidFill>
                  <a:srgbClr val="000000"/>
                </a:solidFill>
                <a:latin typeface="Arial"/>
                <a:ea typeface="Arial"/>
                <a:cs typeface="Arial"/>
                <a:sym typeface="Arial"/>
              </a:rPr>
              <a:t> Suraj Borate</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152400" y="847500"/>
            <a:ext cx="8839204" cy="3448498"/>
          </a:xfrm>
          <a:prstGeom prst="rect">
            <a:avLst/>
          </a:prstGeom>
          <a:noFill/>
          <a:ln>
            <a:noFill/>
          </a:ln>
        </p:spPr>
      </p:pic>
      <p:sp>
        <p:nvSpPr>
          <p:cNvPr id="139" name="Google Shape;139;p22"/>
          <p:cNvSpPr txBox="1"/>
          <p:nvPr/>
        </p:nvSpPr>
        <p:spPr>
          <a:xfrm>
            <a:off x="1599325" y="612075"/>
            <a:ext cx="35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0" name="Google Shape;140;p22"/>
          <p:cNvSpPr txBox="1"/>
          <p:nvPr/>
        </p:nvSpPr>
        <p:spPr>
          <a:xfrm>
            <a:off x="152400" y="301375"/>
            <a:ext cx="2179800" cy="4428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dk1"/>
              </a:buClr>
              <a:buSzPts val="1018"/>
              <a:buFont typeface="Arial"/>
              <a:buNone/>
            </a:pPr>
            <a:r>
              <a:rPr b="1" lang="en" sz="1765">
                <a:solidFill>
                  <a:schemeClr val="accent5"/>
                </a:solidFill>
              </a:rPr>
              <a:t>Robot Workflow</a:t>
            </a:r>
            <a:r>
              <a:rPr b="1" lang="en" sz="1765">
                <a:solidFill>
                  <a:schemeClr val="accent5"/>
                </a:solidFil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311700" y="427725"/>
            <a:ext cx="73974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Conclusions:</a:t>
            </a:r>
            <a:r>
              <a:rPr b="1" lang="en" sz="1765">
                <a:solidFill>
                  <a:srgbClr val="000000"/>
                </a:solidFill>
              </a:rPr>
              <a:t>	</a:t>
            </a:r>
            <a:endParaRPr sz="1200">
              <a:solidFill>
                <a:srgbClr val="000000"/>
              </a:solidFill>
              <a:latin typeface="Comfortaa"/>
              <a:ea typeface="Comfortaa"/>
              <a:cs typeface="Comfortaa"/>
              <a:sym typeface="Comfortaa"/>
            </a:endParaRPr>
          </a:p>
          <a:p>
            <a:pPr indent="-304800" lvl="0" marL="457200" rtl="0" algn="l">
              <a:lnSpc>
                <a:spcPct val="150000"/>
              </a:lnSpc>
              <a:spcBef>
                <a:spcPts val="120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The material needs to be flexible but strong as the stress is more on the narrow parts of the gripper.</a:t>
            </a:r>
            <a:endParaRPr sz="1200">
              <a:solidFill>
                <a:srgbClr val="000000"/>
              </a:solidFill>
              <a:latin typeface="Comfortaa"/>
              <a:ea typeface="Comfortaa"/>
              <a:cs typeface="Comfortaa"/>
              <a:sym typeface="Comfortaa"/>
            </a:endParaRPr>
          </a:p>
          <a:p>
            <a:pPr indent="-304800" lvl="0" marL="457200" rtl="0" algn="l">
              <a:lnSpc>
                <a:spcPct val="150000"/>
              </a:lnSpc>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The size of the gripper has to be adjusted such that the gripper can only hold at most one pill at a time.</a:t>
            </a:r>
            <a:endParaRPr sz="1200">
              <a:solidFill>
                <a:srgbClr val="000000"/>
              </a:solidFill>
              <a:latin typeface="Comfortaa"/>
              <a:ea typeface="Comfortaa"/>
              <a:cs typeface="Comfortaa"/>
              <a:sym typeface="Comfortaa"/>
            </a:endParaRPr>
          </a:p>
          <a:p>
            <a:pPr indent="-304800" lvl="0" marL="457200" rtl="0" algn="l">
              <a:lnSpc>
                <a:spcPct val="150000"/>
              </a:lnSpc>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Opening of the cup has to be wider than normal size allowing the gripper to enter it without any </a:t>
            </a:r>
            <a:r>
              <a:rPr lang="en" sz="1200">
                <a:solidFill>
                  <a:srgbClr val="000000"/>
                </a:solidFill>
                <a:latin typeface="Comfortaa"/>
                <a:ea typeface="Comfortaa"/>
                <a:cs typeface="Comfortaa"/>
                <a:sym typeface="Comfortaa"/>
              </a:rPr>
              <a:t>hindrance</a:t>
            </a:r>
            <a:r>
              <a:rPr lang="en" sz="1200">
                <a:solidFill>
                  <a:srgbClr val="000000"/>
                </a:solidFill>
                <a:latin typeface="Comfortaa"/>
                <a:ea typeface="Comfortaa"/>
                <a:cs typeface="Comfortaa"/>
                <a:sym typeface="Comfortaa"/>
              </a:rPr>
              <a:t>. </a:t>
            </a:r>
            <a:endParaRPr sz="1200">
              <a:solidFill>
                <a:srgbClr val="000000"/>
              </a:solidFill>
              <a:latin typeface="Comfortaa"/>
              <a:ea typeface="Comfortaa"/>
              <a:cs typeface="Comfortaa"/>
              <a:sym typeface="Comfortaa"/>
            </a:endParaRPr>
          </a:p>
          <a:p>
            <a:pPr indent="-304800" lvl="0" marL="457200" rtl="0" algn="l">
              <a:lnSpc>
                <a:spcPct val="150000"/>
              </a:lnSpc>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The pills should be in a </a:t>
            </a:r>
            <a:r>
              <a:rPr lang="en" sz="1200">
                <a:solidFill>
                  <a:srgbClr val="000000"/>
                </a:solidFill>
                <a:latin typeface="Comfortaa"/>
                <a:ea typeface="Comfortaa"/>
                <a:cs typeface="Comfortaa"/>
                <a:sym typeface="Comfortaa"/>
              </a:rPr>
              <a:t>shallow</a:t>
            </a:r>
            <a:r>
              <a:rPr lang="en" sz="1200">
                <a:solidFill>
                  <a:srgbClr val="000000"/>
                </a:solidFill>
                <a:latin typeface="Comfortaa"/>
                <a:ea typeface="Comfortaa"/>
                <a:cs typeface="Comfortaa"/>
                <a:sym typeface="Comfortaa"/>
              </a:rPr>
              <a:t> pile for good performance.</a:t>
            </a:r>
            <a:endParaRPr sz="1200">
              <a:solidFill>
                <a:srgbClr val="000000"/>
              </a:solidFill>
              <a:latin typeface="Comfortaa"/>
              <a:ea typeface="Comfortaa"/>
              <a:cs typeface="Comfortaa"/>
              <a:sym typeface="Comfortaa"/>
            </a:endParaRPr>
          </a:p>
          <a:p>
            <a:pPr indent="0" lvl="0" marL="0" rtl="0" algn="l">
              <a:lnSpc>
                <a:spcPct val="95000"/>
              </a:lnSpc>
              <a:spcBef>
                <a:spcPts val="1200"/>
              </a:spcBef>
              <a:spcAft>
                <a:spcPts val="1200"/>
              </a:spcAft>
              <a:buNone/>
            </a:pPr>
            <a:r>
              <a:t/>
            </a:r>
            <a:endParaRPr sz="1765">
              <a:solidFill>
                <a:srgbClr val="000000"/>
              </a:solidFill>
            </a:endParaRPr>
          </a:p>
        </p:txBody>
      </p:sp>
      <p:pic>
        <p:nvPicPr>
          <p:cNvPr id="146" name="Google Shape;146;p23"/>
          <p:cNvPicPr preferRelativeResize="0"/>
          <p:nvPr/>
        </p:nvPicPr>
        <p:blipFill rotWithShape="1">
          <a:blip r:embed="rId3">
            <a:alphaModFix/>
          </a:blip>
          <a:srcRect b="0" l="0" r="0" t="0"/>
          <a:stretch/>
        </p:blipFill>
        <p:spPr>
          <a:xfrm>
            <a:off x="7709050" y="3730825"/>
            <a:ext cx="1358751" cy="1336474"/>
          </a:xfrm>
          <a:prstGeom prst="rect">
            <a:avLst/>
          </a:prstGeom>
          <a:noFill/>
          <a:ln>
            <a:noFill/>
          </a:ln>
        </p:spPr>
      </p:pic>
      <p:sp>
        <p:nvSpPr>
          <p:cNvPr id="147" name="Google Shape;147;p23"/>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10</a:t>
            </a:r>
            <a:endParaRPr b="0" i="0" sz="1400" u="none" cap="none" strike="noStrike">
              <a:solidFill>
                <a:schemeClr val="accent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1" type="body"/>
          </p:nvPr>
        </p:nvSpPr>
        <p:spPr>
          <a:xfrm>
            <a:off x="311700" y="42772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References:</a:t>
            </a:r>
            <a:endParaRPr b="1" sz="1765">
              <a:solidFill>
                <a:schemeClr val="accent5"/>
              </a:solidFill>
            </a:endParaRPr>
          </a:p>
          <a:p>
            <a:pPr indent="0" lvl="0" marL="0" rtl="0" algn="l">
              <a:lnSpc>
                <a:spcPct val="95000"/>
              </a:lnSpc>
              <a:spcBef>
                <a:spcPts val="1200"/>
              </a:spcBef>
              <a:spcAft>
                <a:spcPts val="0"/>
              </a:spcAft>
              <a:buSzPts val="1800"/>
              <a:buNone/>
            </a:pPr>
            <a:r>
              <a:rPr b="1" lang="en" sz="1765">
                <a:solidFill>
                  <a:srgbClr val="000000"/>
                </a:solidFill>
              </a:rPr>
              <a:t>	</a:t>
            </a:r>
            <a:endParaRPr b="1" sz="1765">
              <a:solidFill>
                <a:srgbClr val="000000"/>
              </a:solidFill>
            </a:endParaRPr>
          </a:p>
          <a:p>
            <a:pPr indent="0" lvl="0" marL="0" rtl="0" algn="l">
              <a:lnSpc>
                <a:spcPct val="95000"/>
              </a:lnSpc>
              <a:spcBef>
                <a:spcPts val="1200"/>
              </a:spcBef>
              <a:spcAft>
                <a:spcPts val="0"/>
              </a:spcAft>
              <a:buNone/>
            </a:pPr>
            <a:r>
              <a:rPr lang="en" sz="1100">
                <a:solidFill>
                  <a:srgbClr val="000000"/>
                </a:solidFill>
                <a:latin typeface="Comfortaa"/>
                <a:ea typeface="Comfortaa"/>
                <a:cs typeface="Comfortaa"/>
                <a:sym typeface="Comfortaa"/>
              </a:rPr>
              <a:t>Yang, Yi &amp; Vella, Katherine &amp; Holmes, Douglas. (2021). Grasping with kirigami shells. Science Robotics. 6. eabd6426. 10.1126/scirobotics.abd6426. </a:t>
            </a:r>
            <a:endParaRPr sz="1100">
              <a:solidFill>
                <a:srgbClr val="000000"/>
              </a:solidFill>
              <a:latin typeface="Comfortaa"/>
              <a:ea typeface="Comfortaa"/>
              <a:cs typeface="Comfortaa"/>
              <a:sym typeface="Comfortaa"/>
            </a:endParaRPr>
          </a:p>
          <a:p>
            <a:pPr indent="0" lvl="0" marL="0" rtl="0" algn="l">
              <a:lnSpc>
                <a:spcPct val="95000"/>
              </a:lnSpc>
              <a:spcBef>
                <a:spcPts val="1200"/>
              </a:spcBef>
              <a:spcAft>
                <a:spcPts val="1200"/>
              </a:spcAft>
              <a:buNone/>
            </a:pPr>
            <a:r>
              <a:t/>
            </a:r>
            <a:endParaRPr sz="1765">
              <a:solidFill>
                <a:srgbClr val="000000"/>
              </a:solidFill>
            </a:endParaRPr>
          </a:p>
        </p:txBody>
      </p:sp>
      <p:pic>
        <p:nvPicPr>
          <p:cNvPr id="153" name="Google Shape;153;p24"/>
          <p:cNvPicPr preferRelativeResize="0"/>
          <p:nvPr/>
        </p:nvPicPr>
        <p:blipFill rotWithShape="1">
          <a:blip r:embed="rId3">
            <a:alphaModFix/>
          </a:blip>
          <a:srcRect b="0" l="0" r="0" t="0"/>
          <a:stretch/>
        </p:blipFill>
        <p:spPr>
          <a:xfrm>
            <a:off x="7785250" y="3807025"/>
            <a:ext cx="1358751" cy="1336474"/>
          </a:xfrm>
          <a:prstGeom prst="rect">
            <a:avLst/>
          </a:prstGeom>
          <a:noFill/>
          <a:ln>
            <a:noFill/>
          </a:ln>
        </p:spPr>
      </p:pic>
      <p:sp>
        <p:nvSpPr>
          <p:cNvPr id="154" name="Google Shape;154;p24"/>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11</a:t>
            </a:r>
            <a:endParaRPr b="0" i="0" sz="1400" u="none" cap="none" strike="noStrike">
              <a:solidFill>
                <a:schemeClr val="accent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42772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018"/>
              <a:buNone/>
            </a:pPr>
            <a:r>
              <a:rPr b="1" lang="en" sz="1265">
                <a:solidFill>
                  <a:schemeClr val="accent5"/>
                </a:solidFill>
                <a:latin typeface="Comfortaa"/>
                <a:ea typeface="Comfortaa"/>
                <a:cs typeface="Comfortaa"/>
                <a:sym typeface="Comfortaa"/>
              </a:rPr>
              <a:t>Problem Statement:</a:t>
            </a:r>
            <a:endParaRPr b="1" sz="1265">
              <a:solidFill>
                <a:schemeClr val="accent5"/>
              </a:solidFill>
              <a:latin typeface="Comfortaa"/>
              <a:ea typeface="Comfortaa"/>
              <a:cs typeface="Comfortaa"/>
              <a:sym typeface="Comfortaa"/>
            </a:endParaRPr>
          </a:p>
          <a:p>
            <a:pPr indent="0" lvl="0" marL="0" rtl="0" algn="l">
              <a:lnSpc>
                <a:spcPct val="150000"/>
              </a:lnSpc>
              <a:spcBef>
                <a:spcPts val="1200"/>
              </a:spcBef>
              <a:spcAft>
                <a:spcPts val="0"/>
              </a:spcAft>
              <a:buSzPts val="1018"/>
              <a:buNone/>
            </a:pPr>
            <a:r>
              <a:rPr lang="en" sz="1265">
                <a:solidFill>
                  <a:schemeClr val="dk1"/>
                </a:solidFill>
                <a:latin typeface="Comfortaa"/>
                <a:ea typeface="Comfortaa"/>
                <a:cs typeface="Comfortaa"/>
                <a:sym typeface="Comfortaa"/>
              </a:rPr>
              <a:t>“To design a gripping/picking mechanism to reliably pick one-and -only-one pill from an open cup containing only one type of pill of which type, size and weight will be known a-priori. ”</a:t>
            </a:r>
            <a:endParaRPr sz="1265">
              <a:solidFill>
                <a:schemeClr val="dk1"/>
              </a:solidFill>
              <a:latin typeface="Comfortaa"/>
              <a:ea typeface="Comfortaa"/>
              <a:cs typeface="Comfortaa"/>
              <a:sym typeface="Comfortaa"/>
            </a:endParaRPr>
          </a:p>
          <a:p>
            <a:pPr indent="0" lvl="0" marL="0" rtl="0" algn="l">
              <a:lnSpc>
                <a:spcPct val="150000"/>
              </a:lnSpc>
              <a:spcBef>
                <a:spcPts val="1200"/>
              </a:spcBef>
              <a:spcAft>
                <a:spcPts val="0"/>
              </a:spcAft>
              <a:buSzPts val="1018"/>
              <a:buNone/>
            </a:pPr>
            <a:r>
              <a:rPr b="1" lang="en" sz="1265">
                <a:solidFill>
                  <a:schemeClr val="accent5"/>
                </a:solidFill>
                <a:latin typeface="Comfortaa"/>
                <a:ea typeface="Comfortaa"/>
                <a:cs typeface="Comfortaa"/>
                <a:sym typeface="Comfortaa"/>
              </a:rPr>
              <a:t>Industry name: </a:t>
            </a:r>
            <a:r>
              <a:rPr b="1" lang="en" sz="1265">
                <a:solidFill>
                  <a:schemeClr val="dk1"/>
                </a:solidFill>
                <a:latin typeface="Comfortaa"/>
                <a:ea typeface="Comfortaa"/>
                <a:cs typeface="Comfortaa"/>
                <a:sym typeface="Comfortaa"/>
              </a:rPr>
              <a:t>Timetooth Technologies Pvt. Ltd.</a:t>
            </a:r>
            <a:endParaRPr b="1" sz="1265">
              <a:solidFill>
                <a:schemeClr val="dk1"/>
              </a:solidFill>
              <a:latin typeface="Comfortaa"/>
              <a:ea typeface="Comfortaa"/>
              <a:cs typeface="Comfortaa"/>
              <a:sym typeface="Comfortaa"/>
            </a:endParaRPr>
          </a:p>
          <a:p>
            <a:pPr indent="0" lvl="0" marL="0" rtl="0" algn="l">
              <a:lnSpc>
                <a:spcPct val="150000"/>
              </a:lnSpc>
              <a:spcBef>
                <a:spcPts val="1200"/>
              </a:spcBef>
              <a:spcAft>
                <a:spcPts val="0"/>
              </a:spcAft>
              <a:buSzPts val="1018"/>
              <a:buNone/>
            </a:pPr>
            <a:r>
              <a:rPr b="1" lang="en" sz="1265">
                <a:solidFill>
                  <a:schemeClr val="accent5"/>
                </a:solidFill>
                <a:latin typeface="Comfortaa"/>
                <a:ea typeface="Comfortaa"/>
                <a:cs typeface="Comfortaa"/>
                <a:sym typeface="Comfortaa"/>
              </a:rPr>
              <a:t>Objectives:</a:t>
            </a:r>
            <a:endParaRPr b="1" sz="1265">
              <a:solidFill>
                <a:schemeClr val="accent5"/>
              </a:solidFill>
              <a:latin typeface="Comfortaa"/>
              <a:ea typeface="Comfortaa"/>
              <a:cs typeface="Comfortaa"/>
              <a:sym typeface="Comfortaa"/>
            </a:endParaRPr>
          </a:p>
          <a:p>
            <a:pPr indent="-308927" lvl="0" marL="457200" rtl="0" algn="l">
              <a:lnSpc>
                <a:spcPct val="150000"/>
              </a:lnSpc>
              <a:spcBef>
                <a:spcPts val="1200"/>
              </a:spcBef>
              <a:spcAft>
                <a:spcPts val="0"/>
              </a:spcAft>
              <a:buClr>
                <a:srgbClr val="000000"/>
              </a:buClr>
              <a:buSzPts val="1265"/>
              <a:buFont typeface="Comfortaa"/>
              <a:buChar char="●"/>
            </a:pPr>
            <a:r>
              <a:rPr lang="en" sz="1265">
                <a:solidFill>
                  <a:srgbClr val="000000"/>
                </a:solidFill>
                <a:latin typeface="Comfortaa"/>
                <a:ea typeface="Comfortaa"/>
                <a:cs typeface="Comfortaa"/>
                <a:sym typeface="Comfortaa"/>
              </a:rPr>
              <a:t>Pick a pill of known dimensions from a cup</a:t>
            </a:r>
            <a:endParaRPr sz="1265">
              <a:solidFill>
                <a:srgbClr val="000000"/>
              </a:solidFill>
              <a:latin typeface="Comfortaa"/>
              <a:ea typeface="Comfortaa"/>
              <a:cs typeface="Comfortaa"/>
              <a:sym typeface="Comfortaa"/>
            </a:endParaRPr>
          </a:p>
          <a:p>
            <a:pPr indent="-308927" lvl="0" marL="457200" rtl="0" algn="l">
              <a:lnSpc>
                <a:spcPct val="150000"/>
              </a:lnSpc>
              <a:spcBef>
                <a:spcPts val="0"/>
              </a:spcBef>
              <a:spcAft>
                <a:spcPts val="0"/>
              </a:spcAft>
              <a:buClr>
                <a:srgbClr val="000000"/>
              </a:buClr>
              <a:buSzPts val="1265"/>
              <a:buFont typeface="Comfortaa"/>
              <a:buChar char="●"/>
            </a:pPr>
            <a:r>
              <a:rPr lang="en" sz="1265">
                <a:solidFill>
                  <a:srgbClr val="000000"/>
                </a:solidFill>
                <a:latin typeface="Comfortaa"/>
                <a:ea typeface="Comfortaa"/>
                <a:cs typeface="Comfortaa"/>
                <a:sym typeface="Comfortaa"/>
              </a:rPr>
              <a:t>Only one pill has to be picked at a time</a:t>
            </a:r>
            <a:endParaRPr sz="1265">
              <a:solidFill>
                <a:srgbClr val="000000"/>
              </a:solidFill>
              <a:latin typeface="Comfortaa"/>
              <a:ea typeface="Comfortaa"/>
              <a:cs typeface="Comfortaa"/>
              <a:sym typeface="Comfortaa"/>
            </a:endParaRPr>
          </a:p>
          <a:p>
            <a:pPr indent="-308927" lvl="0" marL="457200" rtl="0" algn="l">
              <a:lnSpc>
                <a:spcPct val="150000"/>
              </a:lnSpc>
              <a:spcBef>
                <a:spcPts val="0"/>
              </a:spcBef>
              <a:spcAft>
                <a:spcPts val="0"/>
              </a:spcAft>
              <a:buClr>
                <a:srgbClr val="000000"/>
              </a:buClr>
              <a:buSzPts val="1265"/>
              <a:buFont typeface="Comfortaa"/>
              <a:buChar char="●"/>
            </a:pPr>
            <a:r>
              <a:rPr lang="en" sz="1265">
                <a:solidFill>
                  <a:srgbClr val="000000"/>
                </a:solidFill>
                <a:latin typeface="Comfortaa"/>
                <a:ea typeface="Comfortaa"/>
                <a:cs typeface="Comfortaa"/>
                <a:sym typeface="Comfortaa"/>
              </a:rPr>
              <a:t>To design a control system for</a:t>
            </a:r>
            <a:r>
              <a:rPr lang="en" sz="1265">
                <a:solidFill>
                  <a:srgbClr val="000000"/>
                </a:solidFill>
                <a:latin typeface="Comfortaa"/>
                <a:ea typeface="Comfortaa"/>
                <a:cs typeface="Comfortaa"/>
                <a:sym typeface="Comfortaa"/>
              </a:rPr>
              <a:t> the picking mechanism </a:t>
            </a:r>
            <a:endParaRPr sz="1265">
              <a:solidFill>
                <a:srgbClr val="000000"/>
              </a:solidFill>
              <a:latin typeface="Comfortaa"/>
              <a:ea typeface="Comfortaa"/>
              <a:cs typeface="Comfortaa"/>
              <a:sym typeface="Comfortaa"/>
            </a:endParaRPr>
          </a:p>
          <a:p>
            <a:pPr indent="-308927" lvl="0" marL="457200" rtl="0" algn="l">
              <a:lnSpc>
                <a:spcPct val="150000"/>
              </a:lnSpc>
              <a:spcBef>
                <a:spcPts val="0"/>
              </a:spcBef>
              <a:spcAft>
                <a:spcPts val="0"/>
              </a:spcAft>
              <a:buClr>
                <a:srgbClr val="000000"/>
              </a:buClr>
              <a:buSzPts val="1265"/>
              <a:buFont typeface="Comfortaa"/>
              <a:buChar char="●"/>
            </a:pPr>
            <a:r>
              <a:rPr lang="en" sz="1265">
                <a:solidFill>
                  <a:srgbClr val="000000"/>
                </a:solidFill>
                <a:latin typeface="Comfortaa"/>
                <a:ea typeface="Comfortaa"/>
                <a:cs typeface="Comfortaa"/>
                <a:sym typeface="Comfortaa"/>
              </a:rPr>
              <a:t>To design </a:t>
            </a:r>
            <a:r>
              <a:rPr lang="en" sz="1265">
                <a:solidFill>
                  <a:srgbClr val="000000"/>
                </a:solidFill>
                <a:latin typeface="Comfortaa"/>
                <a:ea typeface="Comfortaa"/>
                <a:cs typeface="Comfortaa"/>
                <a:sym typeface="Comfortaa"/>
              </a:rPr>
              <a:t>reliable</a:t>
            </a:r>
            <a:r>
              <a:rPr lang="en" sz="1265">
                <a:solidFill>
                  <a:srgbClr val="000000"/>
                </a:solidFill>
                <a:latin typeface="Comfortaa"/>
                <a:ea typeface="Comfortaa"/>
                <a:cs typeface="Comfortaa"/>
                <a:sym typeface="Comfortaa"/>
              </a:rPr>
              <a:t> gripping mechanism</a:t>
            </a:r>
            <a:endParaRPr sz="1265">
              <a:solidFill>
                <a:srgbClr val="000000"/>
              </a:solidFill>
              <a:latin typeface="Comfortaa"/>
              <a:ea typeface="Comfortaa"/>
              <a:cs typeface="Comfortaa"/>
              <a:sym typeface="Comfortaa"/>
            </a:endParaRPr>
          </a:p>
          <a:p>
            <a:pPr indent="0" lvl="0" marL="457200" rtl="0" algn="l">
              <a:lnSpc>
                <a:spcPct val="95000"/>
              </a:lnSpc>
              <a:spcBef>
                <a:spcPts val="0"/>
              </a:spcBef>
              <a:spcAft>
                <a:spcPts val="0"/>
              </a:spcAft>
              <a:buNone/>
            </a:pPr>
            <a:r>
              <a:t/>
            </a:r>
            <a:endParaRPr sz="1765">
              <a:solidFill>
                <a:srgbClr val="000000"/>
              </a:solidFill>
            </a:endParaRPr>
          </a:p>
          <a:p>
            <a:pPr indent="0" lvl="0" marL="457200" rtl="0" algn="l">
              <a:lnSpc>
                <a:spcPct val="95000"/>
              </a:lnSpc>
              <a:spcBef>
                <a:spcPts val="1200"/>
              </a:spcBef>
              <a:spcAft>
                <a:spcPts val="1200"/>
              </a:spcAft>
              <a:buSzPts val="1018"/>
              <a:buNone/>
            </a:pPr>
            <a:r>
              <a:t/>
            </a:r>
            <a:endParaRPr b="1" sz="1765">
              <a:solidFill>
                <a:srgbClr val="000000"/>
              </a:solidFill>
            </a:endParaRPr>
          </a:p>
        </p:txBody>
      </p:sp>
      <p:pic>
        <p:nvPicPr>
          <p:cNvPr id="63" name="Google Shape;63;p14"/>
          <p:cNvPicPr preferRelativeResize="0"/>
          <p:nvPr/>
        </p:nvPicPr>
        <p:blipFill rotWithShape="1">
          <a:blip r:embed="rId3">
            <a:alphaModFix/>
          </a:blip>
          <a:srcRect b="0" l="0" r="0" t="0"/>
          <a:stretch/>
        </p:blipFill>
        <p:spPr>
          <a:xfrm>
            <a:off x="7709050" y="3730825"/>
            <a:ext cx="1358751" cy="1336474"/>
          </a:xfrm>
          <a:prstGeom prst="rect">
            <a:avLst/>
          </a:prstGeom>
          <a:noFill/>
          <a:ln>
            <a:noFill/>
          </a:ln>
        </p:spPr>
      </p:pic>
      <p:sp>
        <p:nvSpPr>
          <p:cNvPr id="64" name="Google Shape;64;p14"/>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5"/>
                </a:solidFill>
                <a:latin typeface="Arial"/>
                <a:ea typeface="Arial"/>
                <a:cs typeface="Arial"/>
                <a:sym typeface="Arial"/>
              </a:rPr>
              <a:t>1</a:t>
            </a:r>
            <a:endParaRPr b="0" i="0" sz="1400" u="none" cap="none" strike="noStrike">
              <a:solidFill>
                <a:schemeClr val="accent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311700" y="42772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 Brief </a:t>
            </a:r>
            <a:r>
              <a:rPr b="1" lang="en" sz="1765">
                <a:solidFill>
                  <a:schemeClr val="accent5"/>
                </a:solidFill>
              </a:rPr>
              <a:t>Explanation</a:t>
            </a:r>
            <a:r>
              <a:rPr b="1" lang="en" sz="1765">
                <a:solidFill>
                  <a:schemeClr val="accent5"/>
                </a:solidFill>
              </a:rPr>
              <a:t>:</a:t>
            </a:r>
            <a:endParaRPr b="1" sz="1765">
              <a:solidFill>
                <a:schemeClr val="accent5"/>
              </a:solidFill>
            </a:endParaRPr>
          </a:p>
          <a:p>
            <a:pPr indent="0" lvl="0" marL="0" rtl="0" algn="l">
              <a:lnSpc>
                <a:spcPct val="95000"/>
              </a:lnSpc>
              <a:spcBef>
                <a:spcPts val="1200"/>
              </a:spcBef>
              <a:spcAft>
                <a:spcPts val="0"/>
              </a:spcAft>
              <a:buSzPts val="1018"/>
              <a:buNone/>
            </a:pPr>
            <a:r>
              <a:t/>
            </a:r>
            <a:endParaRPr b="1" sz="1765">
              <a:solidFill>
                <a:schemeClr val="accent5"/>
              </a:solidFill>
            </a:endParaRPr>
          </a:p>
          <a:p>
            <a:pPr indent="0" lvl="0" marL="0" rtl="0" algn="l">
              <a:lnSpc>
                <a:spcPct val="95000"/>
              </a:lnSpc>
              <a:spcBef>
                <a:spcPts val="1200"/>
              </a:spcBef>
              <a:spcAft>
                <a:spcPts val="0"/>
              </a:spcAft>
              <a:buSzPts val="1018"/>
              <a:buNone/>
            </a:pPr>
            <a:r>
              <a:t/>
            </a:r>
            <a:endParaRPr b="1" sz="1765">
              <a:solidFill>
                <a:schemeClr val="accent5"/>
              </a:solidFill>
            </a:endParaRPr>
          </a:p>
          <a:p>
            <a:pPr indent="0" lvl="0" marL="0" rtl="0" algn="l">
              <a:lnSpc>
                <a:spcPct val="95000"/>
              </a:lnSpc>
              <a:spcBef>
                <a:spcPts val="1200"/>
              </a:spcBef>
              <a:spcAft>
                <a:spcPts val="0"/>
              </a:spcAft>
              <a:buSzPts val="1018"/>
              <a:buNone/>
            </a:pPr>
            <a:r>
              <a:t/>
            </a:r>
            <a:endParaRPr b="1" sz="1765">
              <a:solidFill>
                <a:schemeClr val="accent5"/>
              </a:solidFill>
            </a:endParaRPr>
          </a:p>
          <a:p>
            <a:pPr indent="0" lvl="0" marL="0" rtl="0" algn="l">
              <a:lnSpc>
                <a:spcPct val="95000"/>
              </a:lnSpc>
              <a:spcBef>
                <a:spcPts val="1200"/>
              </a:spcBef>
              <a:spcAft>
                <a:spcPts val="0"/>
              </a:spcAft>
              <a:buSzPts val="1018"/>
              <a:buNone/>
            </a:pPr>
            <a:r>
              <a:t/>
            </a:r>
            <a:endParaRPr b="1" i="1" sz="1765">
              <a:solidFill>
                <a:srgbClr val="000000"/>
              </a:solidFill>
            </a:endParaRPr>
          </a:p>
          <a:p>
            <a:pPr indent="0" lvl="0" marL="457200" rtl="0" algn="l">
              <a:lnSpc>
                <a:spcPct val="95000"/>
              </a:lnSpc>
              <a:spcBef>
                <a:spcPts val="1200"/>
              </a:spcBef>
              <a:spcAft>
                <a:spcPts val="1200"/>
              </a:spcAft>
              <a:buSzPts val="1018"/>
              <a:buNone/>
            </a:pPr>
            <a:r>
              <a:t/>
            </a:r>
            <a:endParaRPr b="1" sz="1765">
              <a:solidFill>
                <a:srgbClr val="000000"/>
              </a:solidFill>
            </a:endParaRPr>
          </a:p>
        </p:txBody>
      </p:sp>
      <p:pic>
        <p:nvPicPr>
          <p:cNvPr id="70" name="Google Shape;70;p15"/>
          <p:cNvPicPr preferRelativeResize="0"/>
          <p:nvPr/>
        </p:nvPicPr>
        <p:blipFill rotWithShape="1">
          <a:blip r:embed="rId3">
            <a:alphaModFix/>
          </a:blip>
          <a:srcRect b="0" l="0" r="0" t="0"/>
          <a:stretch/>
        </p:blipFill>
        <p:spPr>
          <a:xfrm>
            <a:off x="128350" y="4045375"/>
            <a:ext cx="997101" cy="980751"/>
          </a:xfrm>
          <a:prstGeom prst="rect">
            <a:avLst/>
          </a:prstGeom>
          <a:noFill/>
          <a:ln>
            <a:noFill/>
          </a:ln>
        </p:spPr>
      </p:pic>
      <p:sp>
        <p:nvSpPr>
          <p:cNvPr id="71" name="Google Shape;71;p15"/>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5"/>
                </a:solidFill>
                <a:latin typeface="Arial"/>
                <a:ea typeface="Arial"/>
                <a:cs typeface="Arial"/>
                <a:sym typeface="Arial"/>
              </a:rPr>
              <a:t>2</a:t>
            </a:r>
            <a:endParaRPr b="0" i="0" sz="1400" u="none" cap="none" strike="noStrike">
              <a:solidFill>
                <a:schemeClr val="accent5"/>
              </a:solidFill>
              <a:latin typeface="Arial"/>
              <a:ea typeface="Arial"/>
              <a:cs typeface="Arial"/>
              <a:sym typeface="Arial"/>
            </a:endParaRPr>
          </a:p>
        </p:txBody>
      </p:sp>
      <p:pic>
        <p:nvPicPr>
          <p:cNvPr id="72" name="Google Shape;72;p15"/>
          <p:cNvPicPr preferRelativeResize="0"/>
          <p:nvPr/>
        </p:nvPicPr>
        <p:blipFill>
          <a:blip r:embed="rId4">
            <a:alphaModFix/>
          </a:blip>
          <a:stretch>
            <a:fillRect/>
          </a:stretch>
        </p:blipFill>
        <p:spPr>
          <a:xfrm>
            <a:off x="5713500" y="543575"/>
            <a:ext cx="3118175" cy="1792749"/>
          </a:xfrm>
          <a:prstGeom prst="rect">
            <a:avLst/>
          </a:prstGeom>
          <a:noFill/>
          <a:ln cap="flat" cmpd="sng" w="19050">
            <a:solidFill>
              <a:schemeClr val="dk2"/>
            </a:solidFill>
            <a:prstDash val="solid"/>
            <a:round/>
            <a:headEnd len="sm" w="sm" type="none"/>
            <a:tailEnd len="sm" w="sm" type="none"/>
          </a:ln>
        </p:spPr>
      </p:pic>
      <p:sp>
        <p:nvSpPr>
          <p:cNvPr id="73" name="Google Shape;73;p15"/>
          <p:cNvSpPr txBox="1"/>
          <p:nvPr/>
        </p:nvSpPr>
        <p:spPr>
          <a:xfrm>
            <a:off x="128350" y="716100"/>
            <a:ext cx="5449500" cy="3917400"/>
          </a:xfrm>
          <a:prstGeom prst="rect">
            <a:avLst/>
          </a:prstGeom>
          <a:noFill/>
          <a:ln>
            <a:noFill/>
          </a:ln>
        </p:spPr>
        <p:txBody>
          <a:bodyPr anchorCtr="0" anchor="t" bIns="91425" lIns="91425" spcFirstLastPara="1" rIns="91425" wrap="square" tIns="91425">
            <a:spAutoFit/>
          </a:bodyPr>
          <a:lstStyle/>
          <a:p>
            <a:pPr indent="-311150" lvl="0" marL="9144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Pill picking robot is the RRR robot having a new type of gripper at the end. </a:t>
            </a:r>
            <a:endParaRPr sz="1100">
              <a:solidFill>
                <a:schemeClr val="dk1"/>
              </a:solidFill>
              <a:latin typeface="Comfortaa"/>
              <a:ea typeface="Comfortaa"/>
              <a:cs typeface="Comfortaa"/>
              <a:sym typeface="Comfortaa"/>
            </a:endParaRPr>
          </a:p>
          <a:p>
            <a:pPr indent="-311150" lvl="0" marL="9144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We have used a kirigami based model</a:t>
            </a:r>
            <a:endParaRPr sz="1100">
              <a:solidFill>
                <a:schemeClr val="dk1"/>
              </a:solidFill>
              <a:latin typeface="Comfortaa"/>
              <a:ea typeface="Comfortaa"/>
              <a:cs typeface="Comfortaa"/>
              <a:sym typeface="Comfortaa"/>
            </a:endParaRPr>
          </a:p>
          <a:p>
            <a:pPr indent="-311150" lvl="0" marL="9144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Kirigami Gripper is made from PET material and is designed such that there is some curvature to the sheet and has 4 slits perpendicular to the direction of stretching forces as shown in figure 2.</a:t>
            </a:r>
            <a:endParaRPr sz="1100">
              <a:solidFill>
                <a:schemeClr val="dk1"/>
              </a:solidFill>
              <a:latin typeface="Comfortaa"/>
              <a:ea typeface="Comfortaa"/>
              <a:cs typeface="Comfortaa"/>
              <a:sym typeface="Comfortaa"/>
            </a:endParaRPr>
          </a:p>
          <a:p>
            <a:pPr indent="-311150" lvl="0" marL="9144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This gripper is considered a soft robot as these robots operate with smaller forces needed for delicate and accurate grasping. Hence, this gripper would be able to gently pick pills of any shape without damaging them. </a:t>
            </a:r>
            <a:endParaRPr sz="1100">
              <a:solidFill>
                <a:schemeClr val="dk1"/>
              </a:solidFill>
              <a:latin typeface="Comfortaa"/>
              <a:ea typeface="Comfortaa"/>
              <a:cs typeface="Comfortaa"/>
              <a:sym typeface="Comfortaa"/>
            </a:endParaRPr>
          </a:p>
          <a:p>
            <a:pPr indent="-311150" lvl="0" marL="9144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Overall the pill picking robot will that can hold and pick any object (like the pill) from an open cup. </a:t>
            </a:r>
            <a:endParaRPr sz="1300"/>
          </a:p>
          <a:p>
            <a:pPr indent="0" lvl="0" marL="0" rtl="0" algn="just">
              <a:spcBef>
                <a:spcPts val="0"/>
              </a:spcBef>
              <a:spcAft>
                <a:spcPts val="0"/>
              </a:spcAft>
              <a:buNone/>
            </a:pPr>
            <a:r>
              <a:t/>
            </a:r>
            <a:endParaRPr sz="1300"/>
          </a:p>
        </p:txBody>
      </p:sp>
      <p:pic>
        <p:nvPicPr>
          <p:cNvPr id="74" name="Google Shape;74;p15"/>
          <p:cNvPicPr preferRelativeResize="0"/>
          <p:nvPr/>
        </p:nvPicPr>
        <p:blipFill rotWithShape="1">
          <a:blip r:embed="rId5">
            <a:alphaModFix/>
          </a:blip>
          <a:srcRect b="5394" l="30010" r="37895" t="14213"/>
          <a:stretch/>
        </p:blipFill>
        <p:spPr>
          <a:xfrm>
            <a:off x="6422375" y="2893500"/>
            <a:ext cx="1724025" cy="1771650"/>
          </a:xfrm>
          <a:prstGeom prst="rect">
            <a:avLst/>
          </a:prstGeom>
          <a:noFill/>
          <a:ln cap="flat" cmpd="sng" w="12700">
            <a:solidFill>
              <a:srgbClr val="000000"/>
            </a:solidFill>
            <a:prstDash val="solid"/>
            <a:miter lim="8000"/>
            <a:headEnd len="sm" w="sm" type="none"/>
            <a:tailEnd len="sm" w="sm" type="none"/>
          </a:ln>
        </p:spPr>
      </p:pic>
      <p:sp>
        <p:nvSpPr>
          <p:cNvPr id="75" name="Google Shape;75;p15"/>
          <p:cNvSpPr txBox="1"/>
          <p:nvPr/>
        </p:nvSpPr>
        <p:spPr>
          <a:xfrm>
            <a:off x="6390100" y="2310900"/>
            <a:ext cx="221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mfortaa"/>
                <a:ea typeface="Comfortaa"/>
                <a:cs typeface="Comfortaa"/>
                <a:sym typeface="Comfortaa"/>
              </a:rPr>
              <a:t>Fig 1. Kirigami Gripper</a:t>
            </a:r>
            <a:endParaRPr sz="1100">
              <a:latin typeface="Comfortaa"/>
              <a:ea typeface="Comfortaa"/>
              <a:cs typeface="Comfortaa"/>
              <a:sym typeface="Comfortaa"/>
            </a:endParaRPr>
          </a:p>
        </p:txBody>
      </p:sp>
      <p:sp>
        <p:nvSpPr>
          <p:cNvPr id="76" name="Google Shape;76;p15"/>
          <p:cNvSpPr txBox="1"/>
          <p:nvPr/>
        </p:nvSpPr>
        <p:spPr>
          <a:xfrm>
            <a:off x="6565976" y="4672125"/>
            <a:ext cx="152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mfortaa"/>
                <a:ea typeface="Comfortaa"/>
                <a:cs typeface="Comfortaa"/>
                <a:sym typeface="Comfortaa"/>
              </a:rPr>
              <a:t>Fig 2. PUMA robot</a:t>
            </a:r>
            <a:endParaRPr sz="11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311700" y="39377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Gripper structure and actuation</a:t>
            </a:r>
            <a:r>
              <a:rPr b="1" lang="en" sz="1765">
                <a:solidFill>
                  <a:schemeClr val="accent5"/>
                </a:solidFill>
              </a:rPr>
              <a:t>:</a:t>
            </a:r>
            <a:endParaRPr b="1" sz="1765">
              <a:solidFill>
                <a:srgbClr val="000000"/>
              </a:solidFill>
            </a:endParaRPr>
          </a:p>
        </p:txBody>
      </p:sp>
      <p:pic>
        <p:nvPicPr>
          <p:cNvPr id="82" name="Google Shape;82;p16"/>
          <p:cNvPicPr preferRelativeResize="0"/>
          <p:nvPr/>
        </p:nvPicPr>
        <p:blipFill rotWithShape="1">
          <a:blip r:embed="rId3">
            <a:alphaModFix/>
          </a:blip>
          <a:srcRect b="0" l="0" r="0" t="0"/>
          <a:stretch/>
        </p:blipFill>
        <p:spPr>
          <a:xfrm>
            <a:off x="104375" y="4115050"/>
            <a:ext cx="902601" cy="887800"/>
          </a:xfrm>
          <a:prstGeom prst="rect">
            <a:avLst/>
          </a:prstGeom>
          <a:noFill/>
          <a:ln>
            <a:noFill/>
          </a:ln>
        </p:spPr>
      </p:pic>
      <p:sp>
        <p:nvSpPr>
          <p:cNvPr id="83" name="Google Shape;83;p16"/>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3</a:t>
            </a:r>
            <a:endParaRPr b="0" i="0" sz="1400" u="none" cap="none" strike="noStrike">
              <a:solidFill>
                <a:schemeClr val="accent5"/>
              </a:solidFill>
              <a:latin typeface="Arial"/>
              <a:ea typeface="Arial"/>
              <a:cs typeface="Arial"/>
              <a:sym typeface="Arial"/>
            </a:endParaRPr>
          </a:p>
        </p:txBody>
      </p:sp>
      <p:sp>
        <p:nvSpPr>
          <p:cNvPr id="84" name="Google Shape;84;p16"/>
          <p:cNvSpPr txBox="1"/>
          <p:nvPr/>
        </p:nvSpPr>
        <p:spPr>
          <a:xfrm>
            <a:off x="221750" y="914150"/>
            <a:ext cx="4990800" cy="32862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Appendages of kirigami gripper close when stretching forces are applied. </a:t>
            </a:r>
            <a:endParaRPr sz="1100">
              <a:solidFill>
                <a:schemeClr val="dk1"/>
              </a:solidFill>
              <a:latin typeface="Comfortaa"/>
              <a:ea typeface="Comfortaa"/>
              <a:cs typeface="Comfortaa"/>
              <a:sym typeface="Comfortaa"/>
            </a:endParaRPr>
          </a:p>
          <a:p>
            <a:pPr indent="-311150" lvl="0" marL="4572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So, we have added an extra part to the gripper that will always rest the gripper in a closed state when no actuator force is applied to ensure that the pill stays in the gripper.</a:t>
            </a:r>
            <a:endParaRPr sz="1100">
              <a:solidFill>
                <a:schemeClr val="dk1"/>
              </a:solidFill>
              <a:latin typeface="Comfortaa"/>
              <a:ea typeface="Comfortaa"/>
              <a:cs typeface="Comfortaa"/>
              <a:sym typeface="Comfortaa"/>
            </a:endParaRPr>
          </a:p>
          <a:p>
            <a:pPr indent="-311150" lvl="0" marL="457200" rtl="0" algn="just">
              <a:lnSpc>
                <a:spcPct val="150000"/>
              </a:lnSpc>
              <a:spcBef>
                <a:spcPts val="0"/>
              </a:spcBef>
              <a:spcAft>
                <a:spcPts val="0"/>
              </a:spcAft>
              <a:buSzPts val="1300"/>
              <a:buChar char="●"/>
            </a:pPr>
            <a:r>
              <a:rPr lang="en" sz="1100">
                <a:solidFill>
                  <a:schemeClr val="dk1"/>
                </a:solidFill>
                <a:latin typeface="Comfortaa"/>
                <a:ea typeface="Comfortaa"/>
                <a:cs typeface="Comfortaa"/>
                <a:sym typeface="Comfortaa"/>
              </a:rPr>
              <a:t>The mechanism consists of a simple H shaped frame, a spring on one side and the gripper on another side. In the natural state, spring pulls the two links closer resulting in the kirigami gripper closing. To open the gripper, the actuator will apply force opposite to the spring force</a:t>
            </a:r>
            <a:endParaRPr sz="1100">
              <a:solidFill>
                <a:schemeClr val="dk1"/>
              </a:solidFill>
              <a:latin typeface="Comfortaa"/>
              <a:ea typeface="Comfortaa"/>
              <a:cs typeface="Comfortaa"/>
              <a:sym typeface="Comfortaa"/>
            </a:endParaRPr>
          </a:p>
          <a:p>
            <a:pPr indent="-298450" lvl="0" marL="457200" rtl="0" algn="just">
              <a:lnSpc>
                <a:spcPct val="150000"/>
              </a:lnSpc>
              <a:spcBef>
                <a:spcPts val="0"/>
              </a:spcBef>
              <a:spcAft>
                <a:spcPts val="0"/>
              </a:spcAft>
              <a:buClr>
                <a:schemeClr val="dk1"/>
              </a:buClr>
              <a:buSzPts val="1100"/>
              <a:buFont typeface="Comfortaa"/>
              <a:buChar char="●"/>
            </a:pPr>
            <a:r>
              <a:rPr lang="en" sz="1100">
                <a:solidFill>
                  <a:schemeClr val="dk1"/>
                </a:solidFill>
                <a:latin typeface="Comfortaa"/>
                <a:ea typeface="Comfortaa"/>
                <a:cs typeface="Comfortaa"/>
                <a:sym typeface="Comfortaa"/>
              </a:rPr>
              <a:t>The actuator will be linear, can be either pressure </a:t>
            </a:r>
            <a:r>
              <a:rPr lang="en" sz="1100">
                <a:solidFill>
                  <a:schemeClr val="dk1"/>
                </a:solidFill>
                <a:latin typeface="Comfortaa"/>
                <a:ea typeface="Comfortaa"/>
                <a:cs typeface="Comfortaa"/>
                <a:sym typeface="Comfortaa"/>
              </a:rPr>
              <a:t>actuated</a:t>
            </a:r>
            <a:r>
              <a:rPr lang="en" sz="1100">
                <a:solidFill>
                  <a:schemeClr val="dk1"/>
                </a:solidFill>
                <a:latin typeface="Comfortaa"/>
                <a:ea typeface="Comfortaa"/>
                <a:cs typeface="Comfortaa"/>
                <a:sym typeface="Comfortaa"/>
              </a:rPr>
              <a:t> or a rack and </a:t>
            </a:r>
            <a:r>
              <a:rPr lang="en" sz="1100">
                <a:solidFill>
                  <a:schemeClr val="dk1"/>
                </a:solidFill>
                <a:latin typeface="Comfortaa"/>
                <a:ea typeface="Comfortaa"/>
                <a:cs typeface="Comfortaa"/>
                <a:sym typeface="Comfortaa"/>
              </a:rPr>
              <a:t>pinion system.</a:t>
            </a:r>
            <a:endParaRPr sz="1100">
              <a:solidFill>
                <a:schemeClr val="dk1"/>
              </a:solidFill>
              <a:latin typeface="Comfortaa"/>
              <a:ea typeface="Comfortaa"/>
              <a:cs typeface="Comfortaa"/>
              <a:sym typeface="Comfortaa"/>
            </a:endParaRPr>
          </a:p>
        </p:txBody>
      </p:sp>
      <p:pic>
        <p:nvPicPr>
          <p:cNvPr id="85" name="Google Shape;85;p16"/>
          <p:cNvPicPr preferRelativeResize="0"/>
          <p:nvPr/>
        </p:nvPicPr>
        <p:blipFill>
          <a:blip r:embed="rId4">
            <a:alphaModFix/>
          </a:blip>
          <a:stretch>
            <a:fillRect/>
          </a:stretch>
        </p:blipFill>
        <p:spPr>
          <a:xfrm>
            <a:off x="5808075" y="231425"/>
            <a:ext cx="2356375" cy="2045850"/>
          </a:xfrm>
          <a:prstGeom prst="rect">
            <a:avLst/>
          </a:prstGeom>
          <a:noFill/>
          <a:ln cap="flat" cmpd="sng" w="12700">
            <a:solidFill>
              <a:srgbClr val="000000"/>
            </a:solidFill>
            <a:prstDash val="solid"/>
            <a:miter lim="8000"/>
            <a:headEnd len="sm" w="sm" type="none"/>
            <a:tailEnd len="sm" w="sm" type="none"/>
          </a:ln>
        </p:spPr>
      </p:pic>
      <p:sp>
        <p:nvSpPr>
          <p:cNvPr id="86" name="Google Shape;86;p16"/>
          <p:cNvSpPr txBox="1"/>
          <p:nvPr/>
        </p:nvSpPr>
        <p:spPr>
          <a:xfrm>
            <a:off x="5856700" y="2234700"/>
            <a:ext cx="221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omfortaa"/>
                <a:ea typeface="Comfortaa"/>
                <a:cs typeface="Comfortaa"/>
                <a:sym typeface="Comfortaa"/>
              </a:rPr>
              <a:t>Fig 3. Extended Gripper</a:t>
            </a:r>
            <a:endParaRPr sz="1100">
              <a:latin typeface="Comfortaa"/>
              <a:ea typeface="Comfortaa"/>
              <a:cs typeface="Comfortaa"/>
              <a:sym typeface="Comfortaa"/>
            </a:endParaRPr>
          </a:p>
        </p:txBody>
      </p:sp>
      <p:pic>
        <p:nvPicPr>
          <p:cNvPr id="87" name="Google Shape;87;p16"/>
          <p:cNvPicPr preferRelativeResize="0"/>
          <p:nvPr/>
        </p:nvPicPr>
        <p:blipFill rotWithShape="1">
          <a:blip r:embed="rId5">
            <a:alphaModFix/>
          </a:blip>
          <a:srcRect b="12910" l="31627" r="32031" t="14599"/>
          <a:stretch/>
        </p:blipFill>
        <p:spPr>
          <a:xfrm>
            <a:off x="5725113" y="2588700"/>
            <a:ext cx="2476884" cy="2045850"/>
          </a:xfrm>
          <a:prstGeom prst="rect">
            <a:avLst/>
          </a:prstGeom>
          <a:noFill/>
          <a:ln>
            <a:noFill/>
          </a:ln>
        </p:spPr>
      </p:pic>
      <p:pic>
        <p:nvPicPr>
          <p:cNvPr id="88" name="Google Shape;88;p16"/>
          <p:cNvPicPr preferRelativeResize="0"/>
          <p:nvPr/>
        </p:nvPicPr>
        <p:blipFill>
          <a:blip r:embed="rId6">
            <a:alphaModFix/>
          </a:blip>
          <a:stretch>
            <a:fillRect/>
          </a:stretch>
        </p:blipFill>
        <p:spPr>
          <a:xfrm rot="-2551801">
            <a:off x="6635714" y="2796826"/>
            <a:ext cx="459521" cy="4292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 type="body"/>
          </p:nvPr>
        </p:nvSpPr>
        <p:spPr>
          <a:xfrm>
            <a:off x="311700" y="39377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Force Analysis:</a:t>
            </a:r>
            <a:endParaRPr b="1" sz="1765">
              <a:solidFill>
                <a:srgbClr val="000000"/>
              </a:solidFill>
            </a:endParaRPr>
          </a:p>
        </p:txBody>
      </p:sp>
      <p:pic>
        <p:nvPicPr>
          <p:cNvPr id="94" name="Google Shape;94;p17"/>
          <p:cNvPicPr preferRelativeResize="0"/>
          <p:nvPr/>
        </p:nvPicPr>
        <p:blipFill rotWithShape="1">
          <a:blip r:embed="rId3">
            <a:alphaModFix/>
          </a:blip>
          <a:srcRect b="0" l="0" r="0" t="0"/>
          <a:stretch/>
        </p:blipFill>
        <p:spPr>
          <a:xfrm>
            <a:off x="167825" y="4076325"/>
            <a:ext cx="937875" cy="922500"/>
          </a:xfrm>
          <a:prstGeom prst="rect">
            <a:avLst/>
          </a:prstGeom>
          <a:noFill/>
          <a:ln>
            <a:noFill/>
          </a:ln>
        </p:spPr>
      </p:pic>
      <p:sp>
        <p:nvSpPr>
          <p:cNvPr id="95" name="Google Shape;95;p17"/>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4</a:t>
            </a:r>
            <a:endParaRPr b="0" i="0" sz="1400" u="none" cap="none" strike="noStrike">
              <a:solidFill>
                <a:schemeClr val="accent5"/>
              </a:solidFill>
              <a:latin typeface="Arial"/>
              <a:ea typeface="Arial"/>
              <a:cs typeface="Arial"/>
              <a:sym typeface="Arial"/>
            </a:endParaRPr>
          </a:p>
        </p:txBody>
      </p:sp>
      <p:pic>
        <p:nvPicPr>
          <p:cNvPr id="96" name="Google Shape;96;p17"/>
          <p:cNvPicPr preferRelativeResize="0"/>
          <p:nvPr/>
        </p:nvPicPr>
        <p:blipFill>
          <a:blip r:embed="rId4">
            <a:alphaModFix/>
          </a:blip>
          <a:stretch>
            <a:fillRect/>
          </a:stretch>
        </p:blipFill>
        <p:spPr>
          <a:xfrm>
            <a:off x="5489150" y="361637"/>
            <a:ext cx="2931625" cy="2474825"/>
          </a:xfrm>
          <a:prstGeom prst="rect">
            <a:avLst/>
          </a:prstGeom>
          <a:noFill/>
          <a:ln cap="flat" cmpd="sng" w="19050">
            <a:solidFill>
              <a:schemeClr val="dk2"/>
            </a:solidFill>
            <a:prstDash val="solid"/>
            <a:round/>
            <a:headEnd len="sm" w="sm" type="none"/>
            <a:tailEnd len="sm" w="sm" type="none"/>
          </a:ln>
        </p:spPr>
      </p:pic>
      <p:sp>
        <p:nvSpPr>
          <p:cNvPr id="97" name="Google Shape;97;p17"/>
          <p:cNvSpPr txBox="1"/>
          <p:nvPr/>
        </p:nvSpPr>
        <p:spPr>
          <a:xfrm>
            <a:off x="221750" y="914150"/>
            <a:ext cx="4527000" cy="32748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dk1"/>
              </a:buClr>
              <a:buSzPts val="1100"/>
              <a:buFont typeface="Comfortaa"/>
              <a:buChar char="●"/>
            </a:pPr>
            <a:r>
              <a:rPr lang="en" sz="1100">
                <a:solidFill>
                  <a:schemeClr val="dk1"/>
                </a:solidFill>
                <a:latin typeface="Comfortaa"/>
                <a:ea typeface="Comfortaa"/>
                <a:cs typeface="Comfortaa"/>
                <a:sym typeface="Comfortaa"/>
              </a:rPr>
              <a:t>On the basis of deformations of kirigami shell, we decompose the kirigami shell has three structural components: </a:t>
            </a:r>
            <a:endParaRPr sz="1100">
              <a:solidFill>
                <a:schemeClr val="dk1"/>
              </a:solidFill>
              <a:latin typeface="Comfortaa"/>
              <a:ea typeface="Comfortaa"/>
              <a:cs typeface="Comfortaa"/>
              <a:sym typeface="Comfortaa"/>
            </a:endParaRPr>
          </a:p>
          <a:p>
            <a:pPr indent="0" lvl="0" marL="457200" rtl="0" algn="just">
              <a:lnSpc>
                <a:spcPct val="115000"/>
              </a:lnSpc>
              <a:spcBef>
                <a:spcPts val="0"/>
              </a:spcBef>
              <a:spcAft>
                <a:spcPts val="0"/>
              </a:spcAft>
              <a:buNone/>
            </a:pPr>
            <a:r>
              <a:rPr lang="en" sz="1100">
                <a:solidFill>
                  <a:schemeClr val="dk1"/>
                </a:solidFill>
                <a:latin typeface="Comfortaa"/>
                <a:ea typeface="Comfortaa"/>
                <a:cs typeface="Comfortaa"/>
                <a:sym typeface="Comfortaa"/>
              </a:rPr>
              <a:t>(i) two handling tabs</a:t>
            </a:r>
            <a:endParaRPr sz="1100">
              <a:solidFill>
                <a:schemeClr val="dk1"/>
              </a:solidFill>
              <a:latin typeface="Comfortaa"/>
              <a:ea typeface="Comfortaa"/>
              <a:cs typeface="Comfortaa"/>
              <a:sym typeface="Comfortaa"/>
            </a:endParaRPr>
          </a:p>
          <a:p>
            <a:pPr indent="0" lvl="0" marL="457200" rtl="0" algn="just">
              <a:lnSpc>
                <a:spcPct val="115000"/>
              </a:lnSpc>
              <a:spcBef>
                <a:spcPts val="0"/>
              </a:spcBef>
              <a:spcAft>
                <a:spcPts val="0"/>
              </a:spcAft>
              <a:buNone/>
            </a:pPr>
            <a:r>
              <a:rPr lang="en" sz="1100">
                <a:solidFill>
                  <a:schemeClr val="dk1"/>
                </a:solidFill>
                <a:latin typeface="Comfortaa"/>
                <a:ea typeface="Comfortaa"/>
                <a:cs typeface="Comfortaa"/>
                <a:sym typeface="Comfortaa"/>
              </a:rPr>
              <a:t>(ii) four skew shells (parallelogram shells)</a:t>
            </a:r>
            <a:endParaRPr sz="1100">
              <a:solidFill>
                <a:schemeClr val="dk1"/>
              </a:solidFill>
              <a:latin typeface="Comfortaa"/>
              <a:ea typeface="Comfortaa"/>
              <a:cs typeface="Comfortaa"/>
              <a:sym typeface="Comfortaa"/>
            </a:endParaRPr>
          </a:p>
          <a:p>
            <a:pPr indent="0" lvl="0" marL="457200" rtl="0" algn="just">
              <a:lnSpc>
                <a:spcPct val="115000"/>
              </a:lnSpc>
              <a:spcBef>
                <a:spcPts val="0"/>
              </a:spcBef>
              <a:spcAft>
                <a:spcPts val="0"/>
              </a:spcAft>
              <a:buNone/>
            </a:pPr>
            <a:r>
              <a:rPr lang="en" sz="1100">
                <a:solidFill>
                  <a:schemeClr val="dk1"/>
                </a:solidFill>
                <a:latin typeface="Comfortaa"/>
                <a:ea typeface="Comfortaa"/>
                <a:cs typeface="Comfortaa"/>
                <a:sym typeface="Comfortaa"/>
              </a:rPr>
              <a:t>(iii) Elastic hinge</a:t>
            </a:r>
            <a:endParaRPr sz="1100">
              <a:solidFill>
                <a:schemeClr val="dk1"/>
              </a:solidFill>
              <a:latin typeface="Comfortaa"/>
              <a:ea typeface="Comfortaa"/>
              <a:cs typeface="Comfortaa"/>
              <a:sym typeface="Comfortaa"/>
            </a:endParaRPr>
          </a:p>
          <a:p>
            <a:pPr indent="0" lvl="0" marL="457200" rtl="0" algn="just">
              <a:lnSpc>
                <a:spcPct val="115000"/>
              </a:lnSpc>
              <a:spcBef>
                <a:spcPts val="0"/>
              </a:spcBef>
              <a:spcAft>
                <a:spcPts val="0"/>
              </a:spcAft>
              <a:buNone/>
            </a:pPr>
            <a:r>
              <a:rPr lang="en" sz="1100">
                <a:solidFill>
                  <a:schemeClr val="dk1"/>
                </a:solidFill>
                <a:latin typeface="Comfortaa"/>
                <a:ea typeface="Comfortaa"/>
                <a:cs typeface="Comfortaa"/>
                <a:sym typeface="Comfortaa"/>
              </a:rPr>
              <a:t>(iv) two appendages</a:t>
            </a:r>
            <a:endParaRPr sz="1100">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a:buChar char="●"/>
            </a:pPr>
            <a:r>
              <a:rPr lang="en" sz="1100">
                <a:latin typeface="Comfortaa"/>
                <a:ea typeface="Comfortaa"/>
                <a:cs typeface="Comfortaa"/>
                <a:sym typeface="Comfortaa"/>
              </a:rPr>
              <a:t>The diagram shows the forces and moments applied on the gripper. </a:t>
            </a:r>
            <a:endParaRPr sz="1100">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a:buChar char="●"/>
            </a:pPr>
            <a:r>
              <a:rPr lang="en" sz="1100">
                <a:latin typeface="Comfortaa"/>
                <a:ea typeface="Comfortaa"/>
                <a:cs typeface="Comfortaa"/>
                <a:sym typeface="Comfortaa"/>
              </a:rPr>
              <a:t>A pulling force is applied on the tabs drifting them apart bending the gripper at he elastic hinge. </a:t>
            </a:r>
            <a:endParaRPr sz="1100">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a:buChar char="●"/>
            </a:pPr>
            <a:r>
              <a:rPr lang="en" sz="1100">
                <a:latin typeface="Comfortaa"/>
                <a:ea typeface="Comfortaa"/>
                <a:cs typeface="Comfortaa"/>
                <a:sym typeface="Comfortaa"/>
              </a:rPr>
              <a:t>Due to this, the appendages come closer to grip the pill.  </a:t>
            </a:r>
            <a:endParaRPr sz="1100">
              <a:latin typeface="Comfortaa"/>
              <a:ea typeface="Comfortaa"/>
              <a:cs typeface="Comfortaa"/>
              <a:sym typeface="Comfortaa"/>
            </a:endParaRPr>
          </a:p>
          <a:p>
            <a:pPr indent="-298450" lvl="0" marL="457200" rtl="0" algn="just">
              <a:lnSpc>
                <a:spcPct val="115000"/>
              </a:lnSpc>
              <a:spcBef>
                <a:spcPts val="0"/>
              </a:spcBef>
              <a:spcAft>
                <a:spcPts val="0"/>
              </a:spcAft>
              <a:buSzPts val="1100"/>
              <a:buFont typeface="Comfortaa"/>
              <a:buChar char="●"/>
            </a:pPr>
            <a:r>
              <a:rPr lang="en" sz="1100">
                <a:latin typeface="Comfortaa"/>
                <a:ea typeface="Comfortaa"/>
                <a:cs typeface="Comfortaa"/>
                <a:sym typeface="Comfortaa"/>
              </a:rPr>
              <a:t>The skew shell separates apart creating a bend in the flaps of the appendages, helping to grip the pill with greater contact area.</a:t>
            </a:r>
            <a:endParaRPr sz="1100">
              <a:latin typeface="Comfortaa"/>
              <a:ea typeface="Comfortaa"/>
              <a:cs typeface="Comfortaa"/>
              <a:sym typeface="Comfortaa"/>
            </a:endParaRPr>
          </a:p>
        </p:txBody>
      </p:sp>
      <p:sp>
        <p:nvSpPr>
          <p:cNvPr id="98" name="Google Shape;98;p17"/>
          <p:cNvSpPr txBox="1"/>
          <p:nvPr/>
        </p:nvSpPr>
        <p:spPr>
          <a:xfrm>
            <a:off x="5897488" y="2931725"/>
            <a:ext cx="221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omfortaa"/>
                <a:ea typeface="Comfortaa"/>
                <a:cs typeface="Comfortaa"/>
                <a:sym typeface="Comfortaa"/>
              </a:rPr>
              <a:t>Fig 4. Force Analysis</a:t>
            </a:r>
            <a:endParaRPr sz="11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538150" y="515275"/>
            <a:ext cx="7861276" cy="4151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1" type="body"/>
          </p:nvPr>
        </p:nvSpPr>
        <p:spPr>
          <a:xfrm>
            <a:off x="311700" y="399550"/>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Related Equations:</a:t>
            </a:r>
            <a:endParaRPr b="1" sz="1765">
              <a:solidFill>
                <a:srgbClr val="000000"/>
              </a:solidFill>
            </a:endParaRPr>
          </a:p>
        </p:txBody>
      </p:sp>
      <p:pic>
        <p:nvPicPr>
          <p:cNvPr id="109" name="Google Shape;109;p19"/>
          <p:cNvPicPr preferRelativeResize="0"/>
          <p:nvPr/>
        </p:nvPicPr>
        <p:blipFill rotWithShape="1">
          <a:blip r:embed="rId3">
            <a:alphaModFix/>
          </a:blip>
          <a:srcRect b="0" l="0" r="0" t="0"/>
          <a:stretch/>
        </p:blipFill>
        <p:spPr>
          <a:xfrm>
            <a:off x="167825" y="4076325"/>
            <a:ext cx="937875" cy="922500"/>
          </a:xfrm>
          <a:prstGeom prst="rect">
            <a:avLst/>
          </a:prstGeom>
          <a:noFill/>
          <a:ln>
            <a:noFill/>
          </a:ln>
        </p:spPr>
      </p:pic>
      <p:sp>
        <p:nvSpPr>
          <p:cNvPr id="110" name="Google Shape;110;p19"/>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6</a:t>
            </a:r>
            <a:endParaRPr b="0" i="0" sz="1400" u="none" cap="none" strike="noStrike">
              <a:solidFill>
                <a:schemeClr val="accent5"/>
              </a:solidFill>
              <a:latin typeface="Arial"/>
              <a:ea typeface="Arial"/>
              <a:cs typeface="Arial"/>
              <a:sym typeface="Arial"/>
            </a:endParaRPr>
          </a:p>
        </p:txBody>
      </p:sp>
      <p:sp>
        <p:nvSpPr>
          <p:cNvPr id="111" name="Google Shape;111;p19"/>
          <p:cNvSpPr txBox="1"/>
          <p:nvPr/>
        </p:nvSpPr>
        <p:spPr>
          <a:xfrm>
            <a:off x="221750" y="914150"/>
            <a:ext cx="45270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100">
              <a:latin typeface="Comfortaa"/>
              <a:ea typeface="Comfortaa"/>
              <a:cs typeface="Comfortaa"/>
              <a:sym typeface="Comfortaa"/>
            </a:endParaRPr>
          </a:p>
        </p:txBody>
      </p:sp>
      <p:sp>
        <p:nvSpPr>
          <p:cNvPr id="112" name="Google Shape;112;p19"/>
          <p:cNvSpPr txBox="1"/>
          <p:nvPr/>
        </p:nvSpPr>
        <p:spPr>
          <a:xfrm>
            <a:off x="5848113" y="3672150"/>
            <a:ext cx="221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Comfortaa"/>
              <a:ea typeface="Comfortaa"/>
              <a:cs typeface="Comfortaa"/>
              <a:sym typeface="Comfortaa"/>
            </a:endParaRPr>
          </a:p>
        </p:txBody>
      </p:sp>
      <p:pic>
        <p:nvPicPr>
          <p:cNvPr id="113" name="Google Shape;113;p19"/>
          <p:cNvPicPr preferRelativeResize="0"/>
          <p:nvPr/>
        </p:nvPicPr>
        <p:blipFill>
          <a:blip r:embed="rId4">
            <a:alphaModFix/>
          </a:blip>
          <a:stretch>
            <a:fillRect/>
          </a:stretch>
        </p:blipFill>
        <p:spPr>
          <a:xfrm>
            <a:off x="1067650" y="1066548"/>
            <a:ext cx="1256400" cy="557200"/>
          </a:xfrm>
          <a:prstGeom prst="rect">
            <a:avLst/>
          </a:prstGeom>
          <a:noFill/>
          <a:ln cap="flat" cmpd="sng" w="9525">
            <a:solidFill>
              <a:srgbClr val="000000"/>
            </a:solidFill>
            <a:prstDash val="solid"/>
            <a:round/>
            <a:headEnd len="sm" w="sm" type="none"/>
            <a:tailEnd len="sm" w="sm" type="none"/>
          </a:ln>
        </p:spPr>
      </p:pic>
      <p:pic>
        <p:nvPicPr>
          <p:cNvPr id="114" name="Google Shape;114;p19"/>
          <p:cNvPicPr preferRelativeResize="0"/>
          <p:nvPr/>
        </p:nvPicPr>
        <p:blipFill>
          <a:blip r:embed="rId5">
            <a:alphaModFix/>
          </a:blip>
          <a:stretch>
            <a:fillRect/>
          </a:stretch>
        </p:blipFill>
        <p:spPr>
          <a:xfrm>
            <a:off x="5325475" y="1022250"/>
            <a:ext cx="2213700" cy="606126"/>
          </a:xfrm>
          <a:prstGeom prst="rect">
            <a:avLst/>
          </a:prstGeom>
          <a:noFill/>
          <a:ln cap="flat" cmpd="sng" w="9525">
            <a:solidFill>
              <a:srgbClr val="000000"/>
            </a:solidFill>
            <a:prstDash val="solid"/>
            <a:round/>
            <a:headEnd len="sm" w="sm" type="none"/>
            <a:tailEnd len="sm" w="sm" type="none"/>
          </a:ln>
        </p:spPr>
      </p:pic>
      <p:sp>
        <p:nvSpPr>
          <p:cNvPr id="115" name="Google Shape;115;p19"/>
          <p:cNvSpPr txBox="1"/>
          <p:nvPr/>
        </p:nvSpPr>
        <p:spPr>
          <a:xfrm>
            <a:off x="167825" y="1704575"/>
            <a:ext cx="4404300" cy="119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latin typeface="Comfortaa"/>
                <a:ea typeface="Comfortaa"/>
                <a:cs typeface="Comfortaa"/>
                <a:sym typeface="Comfortaa"/>
              </a:rPr>
              <a:t>Where,</a:t>
            </a:r>
            <a:endParaRPr sz="1100">
              <a:latin typeface="Comfortaa"/>
              <a:ea typeface="Comfortaa"/>
              <a:cs typeface="Comfortaa"/>
              <a:sym typeface="Comfortaa"/>
            </a:endParaRPr>
          </a:p>
          <a:p>
            <a:pPr indent="0" lvl="0" marL="457200" rtl="0" algn="l">
              <a:lnSpc>
                <a:spcPct val="150000"/>
              </a:lnSpc>
              <a:spcBef>
                <a:spcPts val="0"/>
              </a:spcBef>
              <a:spcAft>
                <a:spcPts val="0"/>
              </a:spcAft>
              <a:buNone/>
            </a:pPr>
            <a:r>
              <a:rPr lang="en" sz="1100">
                <a:latin typeface="Comfortaa"/>
                <a:ea typeface="Comfortaa"/>
                <a:cs typeface="Comfortaa"/>
                <a:sym typeface="Comfortaa"/>
              </a:rPr>
              <a:t>F</a:t>
            </a:r>
            <a:r>
              <a:rPr baseline="-25000" lang="en" sz="1100">
                <a:latin typeface="Comfortaa"/>
                <a:ea typeface="Comfortaa"/>
                <a:cs typeface="Comfortaa"/>
                <a:sym typeface="Comfortaa"/>
              </a:rPr>
              <a:t>holding</a:t>
            </a:r>
            <a:r>
              <a:rPr lang="en" sz="1100">
                <a:latin typeface="Comfortaa"/>
                <a:ea typeface="Comfortaa"/>
                <a:cs typeface="Comfortaa"/>
                <a:sym typeface="Comfortaa"/>
              </a:rPr>
              <a:t> = force exerted on the pill</a:t>
            </a:r>
            <a:endParaRPr sz="1100">
              <a:latin typeface="Comfortaa"/>
              <a:ea typeface="Comfortaa"/>
              <a:cs typeface="Comfortaa"/>
              <a:sym typeface="Comfortaa"/>
            </a:endParaRPr>
          </a:p>
          <a:p>
            <a:pPr indent="0" lvl="0" marL="457200" rtl="0" algn="l">
              <a:lnSpc>
                <a:spcPct val="150000"/>
              </a:lnSpc>
              <a:spcBef>
                <a:spcPts val="0"/>
              </a:spcBef>
              <a:spcAft>
                <a:spcPts val="0"/>
              </a:spcAft>
              <a:buNone/>
            </a:pPr>
            <a:r>
              <a:rPr lang="en" sz="1100">
                <a:latin typeface="Comfortaa"/>
                <a:ea typeface="Comfortaa"/>
                <a:cs typeface="Comfortaa"/>
                <a:sym typeface="Comfortaa"/>
              </a:rPr>
              <a:t>L</a:t>
            </a:r>
            <a:r>
              <a:rPr baseline="-25000" lang="en" sz="1100">
                <a:latin typeface="Comfortaa"/>
                <a:ea typeface="Comfortaa"/>
                <a:cs typeface="Comfortaa"/>
                <a:sym typeface="Comfortaa"/>
              </a:rPr>
              <a:t>c</a:t>
            </a:r>
            <a:r>
              <a:rPr lang="en" sz="1100">
                <a:latin typeface="Comfortaa"/>
                <a:ea typeface="Comfortaa"/>
                <a:cs typeface="Comfortaa"/>
                <a:sym typeface="Comfortaa"/>
              </a:rPr>
              <a:t>	= length of the slits</a:t>
            </a:r>
            <a:endParaRPr sz="1100">
              <a:latin typeface="Comfortaa"/>
              <a:ea typeface="Comfortaa"/>
              <a:cs typeface="Comfortaa"/>
              <a:sym typeface="Comfortaa"/>
            </a:endParaRPr>
          </a:p>
          <a:p>
            <a:pPr indent="0" lvl="0" marL="457200" rtl="0" algn="l">
              <a:lnSpc>
                <a:spcPct val="150000"/>
              </a:lnSpc>
              <a:spcBef>
                <a:spcPts val="0"/>
              </a:spcBef>
              <a:spcAft>
                <a:spcPts val="0"/>
              </a:spcAft>
              <a:buNone/>
            </a:pPr>
            <a:r>
              <a:rPr lang="en" sz="1100">
                <a:latin typeface="Comfortaa"/>
                <a:ea typeface="Comfortaa"/>
                <a:cs typeface="Comfortaa"/>
                <a:sym typeface="Comfortaa"/>
              </a:rPr>
              <a:t>𝝀</a:t>
            </a:r>
            <a:r>
              <a:rPr baseline="-25000" lang="en" sz="1100">
                <a:latin typeface="Comfortaa"/>
                <a:ea typeface="Comfortaa"/>
                <a:cs typeface="Comfortaa"/>
                <a:sym typeface="Comfortaa"/>
              </a:rPr>
              <a:t>g</a:t>
            </a:r>
            <a:r>
              <a:rPr lang="en" sz="1100">
                <a:latin typeface="Comfortaa"/>
                <a:ea typeface="Comfortaa"/>
                <a:cs typeface="Comfortaa"/>
                <a:sym typeface="Comfortaa"/>
              </a:rPr>
              <a:t>	= gripper characteristic length</a:t>
            </a:r>
            <a:endParaRPr sz="1100">
              <a:latin typeface="Comfortaa"/>
              <a:ea typeface="Comfortaa"/>
              <a:cs typeface="Comfortaa"/>
              <a:sym typeface="Comfortaa"/>
            </a:endParaRPr>
          </a:p>
          <a:p>
            <a:pPr indent="0" lvl="0" marL="457200" rtl="0" algn="l">
              <a:lnSpc>
                <a:spcPct val="115000"/>
              </a:lnSpc>
              <a:spcBef>
                <a:spcPts val="0"/>
              </a:spcBef>
              <a:spcAft>
                <a:spcPts val="0"/>
              </a:spcAft>
              <a:buNone/>
            </a:pPr>
            <a:r>
              <a:t/>
            </a:r>
            <a:endParaRPr sz="1100">
              <a:latin typeface="Comfortaa"/>
              <a:ea typeface="Comfortaa"/>
              <a:cs typeface="Comfortaa"/>
              <a:sym typeface="Comfortaa"/>
            </a:endParaRPr>
          </a:p>
          <a:p>
            <a:pPr indent="0" lvl="0" marL="457200" rtl="0" algn="l">
              <a:lnSpc>
                <a:spcPct val="115000"/>
              </a:lnSpc>
              <a:spcBef>
                <a:spcPts val="0"/>
              </a:spcBef>
              <a:spcAft>
                <a:spcPts val="0"/>
              </a:spcAft>
              <a:buNone/>
            </a:pPr>
            <a:r>
              <a:t/>
            </a:r>
            <a:endParaRPr sz="1100">
              <a:latin typeface="Comfortaa"/>
              <a:ea typeface="Comfortaa"/>
              <a:cs typeface="Comfortaa"/>
              <a:sym typeface="Comfortaa"/>
            </a:endParaRPr>
          </a:p>
          <a:p>
            <a:pPr indent="0" lvl="0" marL="457200" rtl="0" algn="l">
              <a:lnSpc>
                <a:spcPct val="115000"/>
              </a:lnSpc>
              <a:spcBef>
                <a:spcPts val="0"/>
              </a:spcBef>
              <a:spcAft>
                <a:spcPts val="0"/>
              </a:spcAft>
              <a:buNone/>
            </a:pPr>
            <a:r>
              <a:t/>
            </a:r>
            <a:endParaRPr sz="1100">
              <a:latin typeface="Comfortaa"/>
              <a:ea typeface="Comfortaa"/>
              <a:cs typeface="Comfortaa"/>
              <a:sym typeface="Comfortaa"/>
            </a:endParaRPr>
          </a:p>
          <a:p>
            <a:pPr indent="0" lvl="0" marL="457200" rtl="0" algn="ctr">
              <a:lnSpc>
                <a:spcPct val="115000"/>
              </a:lnSpc>
              <a:spcBef>
                <a:spcPts val="0"/>
              </a:spcBef>
              <a:spcAft>
                <a:spcPts val="0"/>
              </a:spcAft>
              <a:buNone/>
            </a:pPr>
            <a:r>
              <a:t/>
            </a:r>
            <a:endParaRPr sz="1100">
              <a:latin typeface="Comfortaa"/>
              <a:ea typeface="Comfortaa"/>
              <a:cs typeface="Comfortaa"/>
              <a:sym typeface="Comfortaa"/>
            </a:endParaRPr>
          </a:p>
          <a:p>
            <a:pPr indent="0" lvl="0" marL="0" rtl="0" algn="l">
              <a:spcBef>
                <a:spcPts val="0"/>
              </a:spcBef>
              <a:spcAft>
                <a:spcPts val="0"/>
              </a:spcAft>
              <a:buNone/>
            </a:pPr>
            <a:r>
              <a:t/>
            </a:r>
            <a:endParaRPr/>
          </a:p>
        </p:txBody>
      </p:sp>
      <p:sp>
        <p:nvSpPr>
          <p:cNvPr id="116" name="Google Shape;116;p19"/>
          <p:cNvSpPr txBox="1"/>
          <p:nvPr/>
        </p:nvSpPr>
        <p:spPr>
          <a:xfrm>
            <a:off x="4440275" y="1725550"/>
            <a:ext cx="4250100" cy="179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Where,</a:t>
            </a:r>
            <a:endParaRPr sz="11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𝝀</a:t>
            </a:r>
            <a:r>
              <a:rPr baseline="-25000" lang="en" sz="1100">
                <a:solidFill>
                  <a:schemeClr val="dk1"/>
                </a:solidFill>
                <a:latin typeface="Comfortaa"/>
                <a:ea typeface="Comfortaa"/>
                <a:cs typeface="Comfortaa"/>
                <a:sym typeface="Comfortaa"/>
              </a:rPr>
              <a:t>g</a:t>
            </a:r>
            <a:r>
              <a:rPr lang="en" sz="1100">
                <a:solidFill>
                  <a:schemeClr val="dk1"/>
                </a:solidFill>
                <a:latin typeface="Comfortaa"/>
                <a:ea typeface="Comfortaa"/>
                <a:cs typeface="Comfortaa"/>
                <a:sym typeface="Comfortaa"/>
              </a:rPr>
              <a:t>	= gripper characteristic length</a:t>
            </a:r>
            <a:endParaRPr sz="11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𝛎	= Poisson’s ratio</a:t>
            </a:r>
            <a:endParaRPr sz="11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a:t>
            </a:r>
            <a:r>
              <a:rPr baseline="-25000" lang="en" sz="1100">
                <a:solidFill>
                  <a:schemeClr val="dk1"/>
                </a:solidFill>
                <a:latin typeface="Comfortaa"/>
                <a:ea typeface="Comfortaa"/>
                <a:cs typeface="Comfortaa"/>
                <a:sym typeface="Comfortaa"/>
              </a:rPr>
              <a:t>x</a:t>
            </a:r>
            <a:r>
              <a:rPr lang="en" sz="1100">
                <a:solidFill>
                  <a:schemeClr val="dk1"/>
                </a:solidFill>
                <a:latin typeface="Comfortaa"/>
                <a:ea typeface="Comfortaa"/>
                <a:cs typeface="Comfortaa"/>
                <a:sym typeface="Comfortaa"/>
              </a:rPr>
              <a:t>	= distance between the slits in the x-direction</a:t>
            </a:r>
            <a:endParaRPr sz="1100">
              <a:solidFill>
                <a:schemeClr val="dk1"/>
              </a:solidFill>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omfortaa"/>
                <a:ea typeface="Comfortaa"/>
                <a:cs typeface="Comfortaa"/>
                <a:sym typeface="Comfortaa"/>
              </a:rPr>
              <a:t>L</a:t>
            </a:r>
            <a:r>
              <a:rPr baseline="-25000" lang="en" sz="1100">
                <a:solidFill>
                  <a:schemeClr val="dk1"/>
                </a:solidFill>
                <a:latin typeface="Comfortaa"/>
                <a:ea typeface="Comfortaa"/>
                <a:cs typeface="Comfortaa"/>
                <a:sym typeface="Comfortaa"/>
              </a:rPr>
              <a:t>y</a:t>
            </a:r>
            <a:r>
              <a:rPr lang="en" sz="1100">
                <a:solidFill>
                  <a:schemeClr val="dk1"/>
                </a:solidFill>
                <a:latin typeface="Comfortaa"/>
                <a:ea typeface="Comfortaa"/>
                <a:cs typeface="Comfortaa"/>
                <a:sym typeface="Comfortaa"/>
              </a:rPr>
              <a:t>	= distance between the slits in the y-direction</a:t>
            </a:r>
            <a:endParaRPr sz="1100">
              <a:solidFill>
                <a:schemeClr val="dk1"/>
              </a:solidFill>
              <a:latin typeface="Comfortaa"/>
              <a:ea typeface="Comfortaa"/>
              <a:cs typeface="Comfortaa"/>
              <a:sym typeface="Comfortaa"/>
            </a:endParaRPr>
          </a:p>
          <a:p>
            <a:pPr indent="457200" lvl="0" marL="0" rtl="0" algn="l">
              <a:spcBef>
                <a:spcPts val="0"/>
              </a:spcBef>
              <a:spcAft>
                <a:spcPts val="0"/>
              </a:spcAft>
              <a:buClr>
                <a:schemeClr val="dk1"/>
              </a:buClr>
              <a:buSzPts val="1100"/>
              <a:buFont typeface="Arial"/>
              <a:buNone/>
            </a:pPr>
            <a:r>
              <a:rPr lang="en" sz="1600">
                <a:solidFill>
                  <a:schemeClr val="dk1"/>
                </a:solidFill>
                <a:latin typeface="Comfortaa"/>
                <a:ea typeface="Comfortaa"/>
                <a:cs typeface="Comfortaa"/>
                <a:sym typeface="Comfortaa"/>
              </a:rPr>
              <a:t>ᴋ</a:t>
            </a:r>
            <a:r>
              <a:rPr baseline="-25000" lang="en">
                <a:solidFill>
                  <a:schemeClr val="dk1"/>
                </a:solidFill>
                <a:latin typeface="Comfortaa"/>
                <a:ea typeface="Comfortaa"/>
                <a:cs typeface="Comfortaa"/>
                <a:sym typeface="Comfortaa"/>
              </a:rPr>
              <a:t>0</a:t>
            </a:r>
            <a:r>
              <a:rPr lang="en" sz="1100">
                <a:solidFill>
                  <a:schemeClr val="dk1"/>
                </a:solidFill>
                <a:latin typeface="Comfortaa"/>
                <a:ea typeface="Comfortaa"/>
                <a:cs typeface="Comfortaa"/>
                <a:sym typeface="Comfortaa"/>
              </a:rPr>
              <a:t>	= Curvature of the shell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1" type="body"/>
          </p:nvPr>
        </p:nvSpPr>
        <p:spPr>
          <a:xfrm>
            <a:off x="262350" y="190775"/>
            <a:ext cx="1682400" cy="400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Key Results:</a:t>
            </a:r>
            <a:endParaRPr b="1" i="1" sz="1765">
              <a:solidFill>
                <a:srgbClr val="000000"/>
              </a:solidFill>
            </a:endParaRPr>
          </a:p>
          <a:p>
            <a:pPr indent="0" lvl="0" marL="457200" rtl="0" algn="l">
              <a:lnSpc>
                <a:spcPct val="95000"/>
              </a:lnSpc>
              <a:spcBef>
                <a:spcPts val="1200"/>
              </a:spcBef>
              <a:spcAft>
                <a:spcPts val="1200"/>
              </a:spcAft>
              <a:buSzPts val="1018"/>
              <a:buNone/>
            </a:pPr>
            <a:r>
              <a:t/>
            </a:r>
            <a:endParaRPr b="1" sz="1765">
              <a:solidFill>
                <a:srgbClr val="000000"/>
              </a:solidFill>
            </a:endParaRPr>
          </a:p>
        </p:txBody>
      </p:sp>
      <p:pic>
        <p:nvPicPr>
          <p:cNvPr id="122" name="Google Shape;122;p20"/>
          <p:cNvPicPr preferRelativeResize="0"/>
          <p:nvPr/>
        </p:nvPicPr>
        <p:blipFill rotWithShape="1">
          <a:blip r:embed="rId3">
            <a:alphaModFix/>
          </a:blip>
          <a:srcRect b="0" l="0" r="0" t="0"/>
          <a:stretch/>
        </p:blipFill>
        <p:spPr>
          <a:xfrm>
            <a:off x="175100" y="3975775"/>
            <a:ext cx="1105776" cy="1087650"/>
          </a:xfrm>
          <a:prstGeom prst="rect">
            <a:avLst/>
          </a:prstGeom>
          <a:noFill/>
          <a:ln>
            <a:noFill/>
          </a:ln>
        </p:spPr>
      </p:pic>
      <p:sp>
        <p:nvSpPr>
          <p:cNvPr id="123" name="Google Shape;123;p20"/>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7</a:t>
            </a:r>
            <a:endParaRPr b="0" i="0" sz="1400" u="none" cap="none" strike="noStrike">
              <a:solidFill>
                <a:schemeClr val="accent5"/>
              </a:solidFill>
              <a:latin typeface="Arial"/>
              <a:ea typeface="Arial"/>
              <a:cs typeface="Arial"/>
              <a:sym typeface="Arial"/>
            </a:endParaRPr>
          </a:p>
        </p:txBody>
      </p:sp>
      <p:pic>
        <p:nvPicPr>
          <p:cNvPr id="124" name="Google Shape;124;p20" title="Gripper.mp4">
            <a:hlinkClick r:id="rId4"/>
          </p:cNvPr>
          <p:cNvPicPr preferRelativeResize="0"/>
          <p:nvPr/>
        </p:nvPicPr>
        <p:blipFill>
          <a:blip r:embed="rId5">
            <a:alphaModFix/>
          </a:blip>
          <a:stretch>
            <a:fillRect/>
          </a:stretch>
        </p:blipFill>
        <p:spPr>
          <a:xfrm>
            <a:off x="1570875" y="701550"/>
            <a:ext cx="6421426" cy="401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idx="1" type="body"/>
          </p:nvPr>
        </p:nvSpPr>
        <p:spPr>
          <a:xfrm>
            <a:off x="311700" y="393775"/>
            <a:ext cx="8520600" cy="4141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765">
                <a:solidFill>
                  <a:schemeClr val="accent5"/>
                </a:solidFill>
              </a:rPr>
              <a:t>Future </a:t>
            </a:r>
            <a:r>
              <a:rPr b="1" lang="en" sz="1765">
                <a:solidFill>
                  <a:schemeClr val="accent5"/>
                </a:solidFill>
              </a:rPr>
              <a:t>Developments</a:t>
            </a:r>
            <a:r>
              <a:rPr b="1" lang="en" sz="1765">
                <a:solidFill>
                  <a:schemeClr val="accent5"/>
                </a:solidFill>
              </a:rPr>
              <a:t>:</a:t>
            </a:r>
            <a:endParaRPr b="1" sz="1765">
              <a:solidFill>
                <a:srgbClr val="000000"/>
              </a:solidFill>
            </a:endParaRPr>
          </a:p>
        </p:txBody>
      </p:sp>
      <p:pic>
        <p:nvPicPr>
          <p:cNvPr id="130" name="Google Shape;130;p21"/>
          <p:cNvPicPr preferRelativeResize="0"/>
          <p:nvPr/>
        </p:nvPicPr>
        <p:blipFill rotWithShape="1">
          <a:blip r:embed="rId3">
            <a:alphaModFix/>
          </a:blip>
          <a:srcRect b="0" l="0" r="0" t="0"/>
          <a:stretch/>
        </p:blipFill>
        <p:spPr>
          <a:xfrm>
            <a:off x="7301050" y="3514550"/>
            <a:ext cx="1268151" cy="1247351"/>
          </a:xfrm>
          <a:prstGeom prst="rect">
            <a:avLst/>
          </a:prstGeom>
          <a:noFill/>
          <a:ln>
            <a:noFill/>
          </a:ln>
        </p:spPr>
      </p:pic>
      <p:sp>
        <p:nvSpPr>
          <p:cNvPr id="131" name="Google Shape;131;p21"/>
          <p:cNvSpPr txBox="1"/>
          <p:nvPr/>
        </p:nvSpPr>
        <p:spPr>
          <a:xfrm>
            <a:off x="4203225" y="4663225"/>
            <a:ext cx="49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rPr>
              <a:t>8</a:t>
            </a:r>
            <a:endParaRPr b="0" i="0" sz="1400" u="none" cap="none" strike="noStrike">
              <a:solidFill>
                <a:schemeClr val="accent5"/>
              </a:solidFill>
              <a:latin typeface="Arial"/>
              <a:ea typeface="Arial"/>
              <a:cs typeface="Arial"/>
              <a:sym typeface="Arial"/>
            </a:endParaRPr>
          </a:p>
        </p:txBody>
      </p:sp>
      <p:sp>
        <p:nvSpPr>
          <p:cNvPr id="132" name="Google Shape;132;p21"/>
          <p:cNvSpPr txBox="1"/>
          <p:nvPr/>
        </p:nvSpPr>
        <p:spPr>
          <a:xfrm>
            <a:off x="863400" y="1134825"/>
            <a:ext cx="5099400" cy="2862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latin typeface="Comfortaa"/>
                <a:ea typeface="Comfortaa"/>
                <a:cs typeface="Comfortaa"/>
                <a:sym typeface="Comfortaa"/>
              </a:rPr>
              <a:t>We have planned some further design and functional modifications for the project. </a:t>
            </a:r>
            <a:endParaRPr sz="1200">
              <a:latin typeface="Comfortaa"/>
              <a:ea typeface="Comfortaa"/>
              <a:cs typeface="Comfortaa"/>
              <a:sym typeface="Comfortaa"/>
            </a:endParaRPr>
          </a:p>
          <a:p>
            <a:pPr indent="-304800" lvl="0" marL="457200" rtl="0" algn="just">
              <a:lnSpc>
                <a:spcPct val="150000"/>
              </a:lnSpc>
              <a:spcBef>
                <a:spcPts val="0"/>
              </a:spcBef>
              <a:spcAft>
                <a:spcPts val="0"/>
              </a:spcAft>
              <a:buSzPts val="1200"/>
              <a:buFont typeface="Comfortaa"/>
              <a:buChar char="●"/>
            </a:pPr>
            <a:r>
              <a:rPr lang="en" sz="1200">
                <a:latin typeface="Comfortaa"/>
                <a:ea typeface="Comfortaa"/>
                <a:cs typeface="Comfortaa"/>
                <a:sym typeface="Comfortaa"/>
              </a:rPr>
              <a:t>Adding flexible fin like enforcers on the inside of the gripper to ensure that only one pill is picked</a:t>
            </a:r>
            <a:endParaRPr sz="1200">
              <a:latin typeface="Comfortaa"/>
              <a:ea typeface="Comfortaa"/>
              <a:cs typeface="Comfortaa"/>
              <a:sym typeface="Comfortaa"/>
            </a:endParaRPr>
          </a:p>
          <a:p>
            <a:pPr indent="-304800" lvl="0" marL="457200" rtl="0" algn="just">
              <a:lnSpc>
                <a:spcPct val="150000"/>
              </a:lnSpc>
              <a:spcBef>
                <a:spcPts val="0"/>
              </a:spcBef>
              <a:spcAft>
                <a:spcPts val="0"/>
              </a:spcAft>
              <a:buSzPts val="1200"/>
              <a:buFont typeface="Comfortaa"/>
              <a:buChar char="●"/>
            </a:pPr>
            <a:r>
              <a:rPr lang="en" sz="1200">
                <a:latin typeface="Comfortaa"/>
                <a:ea typeface="Comfortaa"/>
                <a:cs typeface="Comfortaa"/>
                <a:sym typeface="Comfortaa"/>
              </a:rPr>
              <a:t>Image processing functionality that detects the pill in a pile and identifies the longer side of the pill (orientation detection)</a:t>
            </a:r>
            <a:endParaRPr sz="1200">
              <a:latin typeface="Comfortaa"/>
              <a:ea typeface="Comfortaa"/>
              <a:cs typeface="Comfortaa"/>
              <a:sym typeface="Comfortaa"/>
            </a:endParaRPr>
          </a:p>
          <a:p>
            <a:pPr indent="-304800" lvl="0" marL="457200" rtl="0" algn="just">
              <a:lnSpc>
                <a:spcPct val="150000"/>
              </a:lnSpc>
              <a:spcBef>
                <a:spcPts val="0"/>
              </a:spcBef>
              <a:spcAft>
                <a:spcPts val="0"/>
              </a:spcAft>
              <a:buSzPts val="1200"/>
              <a:buFont typeface="Comfortaa"/>
              <a:buChar char="●"/>
            </a:pPr>
            <a:r>
              <a:rPr lang="en" sz="1200">
                <a:latin typeface="Comfortaa"/>
                <a:ea typeface="Comfortaa"/>
                <a:cs typeface="Comfortaa"/>
                <a:sym typeface="Comfortaa"/>
              </a:rPr>
              <a:t>The gripper will be fitted with a  sensor to detect the </a:t>
            </a:r>
            <a:r>
              <a:rPr lang="en" sz="1200">
                <a:latin typeface="Comfortaa"/>
                <a:ea typeface="Comfortaa"/>
                <a:cs typeface="Comfortaa"/>
                <a:sym typeface="Comfortaa"/>
              </a:rPr>
              <a:t>presence</a:t>
            </a:r>
            <a:r>
              <a:rPr lang="en" sz="1200">
                <a:latin typeface="Comfortaa"/>
                <a:ea typeface="Comfortaa"/>
                <a:cs typeface="Comfortaa"/>
                <a:sym typeface="Comfortaa"/>
              </a:rPr>
              <a:t> of the pill.</a:t>
            </a:r>
            <a:endParaRPr sz="1200">
              <a:latin typeface="Comfortaa"/>
              <a:ea typeface="Comfortaa"/>
              <a:cs typeface="Comfortaa"/>
              <a:sym typeface="Comfortaa"/>
            </a:endParaRPr>
          </a:p>
          <a:p>
            <a:pPr indent="0" lvl="0" marL="457200" rtl="0" algn="just">
              <a:lnSpc>
                <a:spcPct val="150000"/>
              </a:lnSpc>
              <a:spcBef>
                <a:spcPts val="0"/>
              </a:spcBef>
              <a:spcAft>
                <a:spcPts val="0"/>
              </a:spcAft>
              <a:buNone/>
            </a:pPr>
            <a:r>
              <a:t/>
            </a:r>
            <a:endParaRPr sz="1200">
              <a:latin typeface="Comfortaa"/>
              <a:ea typeface="Comfortaa"/>
              <a:cs typeface="Comfortaa"/>
              <a:sym typeface="Comfortaa"/>
            </a:endParaRPr>
          </a:p>
        </p:txBody>
      </p:sp>
      <p:sp>
        <p:nvSpPr>
          <p:cNvPr id="133" name="Google Shape;133;p21"/>
          <p:cNvSpPr txBox="1"/>
          <p:nvPr/>
        </p:nvSpPr>
        <p:spPr>
          <a:xfrm>
            <a:off x="5848113" y="3672150"/>
            <a:ext cx="221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